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59"/>
  </p:notesMasterIdLst>
  <p:handoutMasterIdLst>
    <p:handoutMasterId r:id="rId60"/>
  </p:handoutMasterIdLst>
  <p:sldIdLst>
    <p:sldId id="5965" r:id="rId2"/>
    <p:sldId id="5966" r:id="rId3"/>
    <p:sldId id="5967" r:id="rId4"/>
    <p:sldId id="5968" r:id="rId5"/>
    <p:sldId id="5969" r:id="rId6"/>
    <p:sldId id="5970" r:id="rId7"/>
    <p:sldId id="5971" r:id="rId8"/>
    <p:sldId id="5972" r:id="rId9"/>
    <p:sldId id="5973" r:id="rId10"/>
    <p:sldId id="5974" r:id="rId11"/>
    <p:sldId id="5975" r:id="rId12"/>
    <p:sldId id="5976" r:id="rId13"/>
    <p:sldId id="5977" r:id="rId14"/>
    <p:sldId id="5978" r:id="rId15"/>
    <p:sldId id="5979" r:id="rId16"/>
    <p:sldId id="5980" r:id="rId17"/>
    <p:sldId id="5981" r:id="rId18"/>
    <p:sldId id="5982" r:id="rId19"/>
    <p:sldId id="5983" r:id="rId20"/>
    <p:sldId id="5984" r:id="rId21"/>
    <p:sldId id="5985" r:id="rId22"/>
    <p:sldId id="5986" r:id="rId23"/>
    <p:sldId id="5987" r:id="rId24"/>
    <p:sldId id="5988" r:id="rId25"/>
    <p:sldId id="5989" r:id="rId26"/>
    <p:sldId id="5990" r:id="rId27"/>
    <p:sldId id="5991" r:id="rId28"/>
    <p:sldId id="5992" r:id="rId29"/>
    <p:sldId id="5993" r:id="rId30"/>
    <p:sldId id="5994" r:id="rId31"/>
    <p:sldId id="5995" r:id="rId32"/>
    <p:sldId id="5996" r:id="rId33"/>
    <p:sldId id="5997" r:id="rId34"/>
    <p:sldId id="5998" r:id="rId35"/>
    <p:sldId id="5999" r:id="rId36"/>
    <p:sldId id="6000" r:id="rId37"/>
    <p:sldId id="6001" r:id="rId38"/>
    <p:sldId id="6002" r:id="rId39"/>
    <p:sldId id="6003" r:id="rId40"/>
    <p:sldId id="6004" r:id="rId41"/>
    <p:sldId id="6005" r:id="rId42"/>
    <p:sldId id="6006" r:id="rId43"/>
    <p:sldId id="6007" r:id="rId44"/>
    <p:sldId id="6008" r:id="rId45"/>
    <p:sldId id="6009" r:id="rId46"/>
    <p:sldId id="6010" r:id="rId47"/>
    <p:sldId id="6011" r:id="rId48"/>
    <p:sldId id="6012" r:id="rId49"/>
    <p:sldId id="6013" r:id="rId50"/>
    <p:sldId id="6014" r:id="rId51"/>
    <p:sldId id="6015" r:id="rId52"/>
    <p:sldId id="6016" r:id="rId53"/>
    <p:sldId id="6017" r:id="rId54"/>
    <p:sldId id="6018" r:id="rId55"/>
    <p:sldId id="6019" r:id="rId56"/>
    <p:sldId id="6020" r:id="rId57"/>
    <p:sldId id="6021" r:id="rId58"/>
  </p:sldIdLst>
  <p:sldSz cx="9144000" cy="5143500" type="screen16x9"/>
  <p:notesSz cx="9928225" cy="6797675"/>
  <p:defaultTextStyle>
    <a:defPPr>
      <a:defRPr lang="ru-RU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53">
          <p15:clr>
            <a:srgbClr val="A4A3A4"/>
          </p15:clr>
        </p15:guide>
        <p15:guide id="3" pos="3120">
          <p15:clr>
            <a:srgbClr val="A4A3A4"/>
          </p15:clr>
        </p15:guide>
        <p15:guide id="4" pos="5887">
          <p15:clr>
            <a:srgbClr val="A4A3A4"/>
          </p15:clr>
        </p15:guide>
        <p15:guide id="5" pos="3509">
          <p15:clr>
            <a:srgbClr val="A4A3A4"/>
          </p15:clr>
        </p15:guide>
        <p15:guide id="6" pos="3574">
          <p15:clr>
            <a:srgbClr val="A4A3A4"/>
          </p15:clr>
        </p15:guide>
        <p15:guide id="7" orient="horz" pos="1620">
          <p15:clr>
            <a:srgbClr val="A4A3A4"/>
          </p15:clr>
        </p15:guide>
        <p15:guide id="8" pos="326">
          <p15:clr>
            <a:srgbClr val="A4A3A4"/>
          </p15:clr>
        </p15:guide>
        <p15:guide id="9" pos="2880">
          <p15:clr>
            <a:srgbClr val="A4A3A4"/>
          </p15:clr>
        </p15:guide>
        <p15:guide id="10" pos="5434">
          <p15:clr>
            <a:srgbClr val="A4A3A4"/>
          </p15:clr>
        </p15:guide>
        <p15:guide id="11" pos="3239">
          <p15:clr>
            <a:srgbClr val="A4A3A4"/>
          </p15:clr>
        </p15:guide>
        <p15:guide id="12" pos="32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150F1E"/>
    <a:srgbClr val="322593"/>
    <a:srgbClr val="990000"/>
    <a:srgbClr val="529BD0"/>
    <a:srgbClr val="A5CD39"/>
    <a:srgbClr val="4C9737"/>
    <a:srgbClr val="000066"/>
    <a:srgbClr val="FFFFD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96" autoAdjust="0"/>
    <p:restoredTop sz="94660"/>
  </p:normalViewPr>
  <p:slideViewPr>
    <p:cSldViewPr>
      <p:cViewPr varScale="1">
        <p:scale>
          <a:sx n="141" d="100"/>
          <a:sy n="141" d="100"/>
        </p:scale>
        <p:origin x="444" y="108"/>
      </p:cViewPr>
      <p:guideLst>
        <p:guide orient="horz" pos="2160"/>
        <p:guide pos="353"/>
        <p:guide pos="3120"/>
        <p:guide pos="5887"/>
        <p:guide pos="3509"/>
        <p:guide pos="3574"/>
        <p:guide orient="horz" pos="1620"/>
        <p:guide pos="326"/>
        <p:guide pos="2880"/>
        <p:guide pos="5434"/>
        <p:guide pos="3239"/>
        <p:guide pos="3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4302232" cy="339883"/>
          </a:xfrm>
          <a:prstGeom prst="rect">
            <a:avLst/>
          </a:prstGeom>
        </p:spPr>
        <p:txBody>
          <a:bodyPr vert="horz" lIns="91379" tIns="45691" rIns="91379" bIns="456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700" y="4"/>
            <a:ext cx="4302232" cy="339883"/>
          </a:xfrm>
          <a:prstGeom prst="rect">
            <a:avLst/>
          </a:prstGeom>
        </p:spPr>
        <p:txBody>
          <a:bodyPr vert="horz" lIns="91379" tIns="45691" rIns="91379" bIns="45691" rtlCol="0"/>
          <a:lstStyle>
            <a:lvl1pPr algn="r">
              <a:defRPr sz="1200"/>
            </a:lvl1pPr>
          </a:lstStyle>
          <a:p>
            <a:fld id="{6F57ECAB-731E-4AA2-BF40-53EE7AB1B8C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6456613"/>
            <a:ext cx="4302232" cy="339883"/>
          </a:xfrm>
          <a:prstGeom prst="rect">
            <a:avLst/>
          </a:prstGeom>
        </p:spPr>
        <p:txBody>
          <a:bodyPr vert="horz" lIns="91379" tIns="45691" rIns="91379" bIns="456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700" y="6456613"/>
            <a:ext cx="4302232" cy="339883"/>
          </a:xfrm>
          <a:prstGeom prst="rect">
            <a:avLst/>
          </a:prstGeom>
        </p:spPr>
        <p:txBody>
          <a:bodyPr vert="horz" lIns="91379" tIns="45691" rIns="91379" bIns="45691" rtlCol="0" anchor="b"/>
          <a:lstStyle>
            <a:lvl1pPr algn="r">
              <a:defRPr sz="1200"/>
            </a:lvl1pPr>
          </a:lstStyle>
          <a:p>
            <a:fld id="{47A0D7FA-9778-4A72-93F3-108ADAD995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6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4302232" cy="339883"/>
          </a:xfrm>
          <a:prstGeom prst="rect">
            <a:avLst/>
          </a:prstGeom>
        </p:spPr>
        <p:txBody>
          <a:bodyPr vert="horz" lIns="91379" tIns="45691" rIns="91379" bIns="4569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700" y="4"/>
            <a:ext cx="4302232" cy="339883"/>
          </a:xfrm>
          <a:prstGeom prst="rect">
            <a:avLst/>
          </a:prstGeom>
        </p:spPr>
        <p:txBody>
          <a:bodyPr vert="horz" lIns="91379" tIns="45691" rIns="91379" bIns="45691" rtlCol="0"/>
          <a:lstStyle>
            <a:lvl1pPr algn="r">
              <a:defRPr sz="1200"/>
            </a:lvl1pPr>
          </a:lstStyle>
          <a:p>
            <a:fld id="{7D12615A-0144-49DC-BA85-56F5FFB9C3E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9" tIns="45691" rIns="91379" bIns="4569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4" y="3228903"/>
            <a:ext cx="7942580" cy="3058955"/>
          </a:xfrm>
          <a:prstGeom prst="rect">
            <a:avLst/>
          </a:prstGeom>
        </p:spPr>
        <p:txBody>
          <a:bodyPr vert="horz" lIns="91379" tIns="45691" rIns="91379" bIns="4569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6456613"/>
            <a:ext cx="4302232" cy="339883"/>
          </a:xfrm>
          <a:prstGeom prst="rect">
            <a:avLst/>
          </a:prstGeom>
        </p:spPr>
        <p:txBody>
          <a:bodyPr vert="horz" lIns="91379" tIns="45691" rIns="91379" bIns="4569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700" y="6456613"/>
            <a:ext cx="4302232" cy="339883"/>
          </a:xfrm>
          <a:prstGeom prst="rect">
            <a:avLst/>
          </a:prstGeom>
        </p:spPr>
        <p:txBody>
          <a:bodyPr vert="horz" lIns="91379" tIns="45691" rIns="91379" bIns="45691" rtlCol="0" anchor="b"/>
          <a:lstStyle>
            <a:lvl1pPr algn="r">
              <a:defRPr sz="1200"/>
            </a:lvl1pPr>
          </a:lstStyle>
          <a:p>
            <a:fld id="{7085E603-E7D1-4F17-9D1E-0149A6FA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987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-22549" y="4750050"/>
            <a:ext cx="9166500" cy="393600"/>
          </a:xfrm>
          <a:prstGeom prst="rect">
            <a:avLst/>
          </a:prstGeom>
          <a:solidFill>
            <a:srgbClr val="1C396E"/>
          </a:solidFill>
          <a:ln w="9525" cap="flat" cmpd="sng">
            <a:solidFill>
              <a:srgbClr val="1C396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3883" tIns="103883" rIns="103883" bIns="103883" anchor="ctr" anchorCtr="0">
            <a:noAutofit/>
          </a:bodyPr>
          <a:lstStyle/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1539975"/>
            <a:ext cx="8520600" cy="1452600"/>
          </a:xfrm>
          <a:prstGeom prst="rect">
            <a:avLst/>
          </a:prstGeom>
          <a:noFill/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77912" tIns="77912" rIns="77912" bIns="77912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Exo 2"/>
              <a:buNone/>
              <a:defRPr sz="4100" b="1">
                <a:solidFill>
                  <a:srgbClr val="0B5394"/>
                </a:solidFill>
                <a:latin typeface="Exo 2"/>
                <a:ea typeface="Exo 2"/>
                <a:cs typeface="Exo 2"/>
                <a:sym typeface="Exo 2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None/>
              <a:defRPr sz="4100">
                <a:solidFill>
                  <a:srgbClr val="0B5394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None/>
              <a:defRPr sz="4100">
                <a:solidFill>
                  <a:srgbClr val="0B5394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None/>
              <a:defRPr sz="4100">
                <a:solidFill>
                  <a:srgbClr val="0B5394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None/>
              <a:defRPr sz="4100">
                <a:solidFill>
                  <a:srgbClr val="0B5394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None/>
              <a:defRPr sz="4100">
                <a:solidFill>
                  <a:srgbClr val="0B5394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None/>
              <a:defRPr sz="4100">
                <a:solidFill>
                  <a:srgbClr val="0B5394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None/>
              <a:defRPr sz="4100">
                <a:solidFill>
                  <a:srgbClr val="0B5394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None/>
              <a:defRPr sz="41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739417"/>
            <a:ext cx="548700" cy="393600"/>
          </a:xfrm>
          <a:prstGeom prst="rect">
            <a:avLst/>
          </a:prstGeom>
        </p:spPr>
        <p:txBody>
          <a:bodyPr spcFirstLastPara="1" wrap="square" lIns="77912" tIns="77912" rIns="77912" bIns="77912" anchor="ctr" anchorCtr="0">
            <a:noAutofit/>
          </a:bodyPr>
          <a:lstStyle>
            <a:lvl1pPr lvl="0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1pPr>
            <a:lvl2pPr lvl="1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2pPr>
            <a:lvl3pPr lvl="2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3pPr>
            <a:lvl4pPr lvl="3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4pPr>
            <a:lvl5pPr lvl="4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5pPr>
            <a:lvl6pPr lvl="5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6pPr>
            <a:lvl7pPr lvl="6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7pPr>
            <a:lvl8pPr lvl="7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8pPr>
            <a:lvl9pPr lvl="8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9pPr>
          </a:lstStyle>
          <a:p>
            <a:pPr marL="0" marR="0" lvl="0" indent="0" algn="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xo 2"/>
                <a:sym typeface="Exo 2"/>
              </a:rPr>
              <a:pPr marL="0" marR="0" lvl="0" indent="0" algn="r" defTabSz="7792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xo 2"/>
              <a:sym typeface="Exo 2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-22549" y="-12000"/>
            <a:ext cx="9166500" cy="916500"/>
          </a:xfrm>
          <a:prstGeom prst="rect">
            <a:avLst/>
          </a:prstGeom>
          <a:solidFill>
            <a:srgbClr val="1C396E"/>
          </a:solidFill>
          <a:ln w="9525" cap="flat" cmpd="sng">
            <a:solidFill>
              <a:srgbClr val="0B53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3883" tIns="103883" rIns="103883" bIns="103883" anchor="ctr" anchorCtr="0">
            <a:noAutofit/>
          </a:bodyPr>
          <a:lstStyle/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9" name="Google Shape;19;p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80401" y="42001"/>
            <a:ext cx="548699" cy="7968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559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-22549" y="-12000"/>
            <a:ext cx="9166500" cy="916500"/>
          </a:xfrm>
          <a:prstGeom prst="rect">
            <a:avLst/>
          </a:prstGeom>
          <a:solidFill>
            <a:srgbClr val="1C396E"/>
          </a:solidFill>
          <a:ln w="9525" cap="flat" cmpd="sng">
            <a:solidFill>
              <a:srgbClr val="1C396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3883" tIns="103883" rIns="103883" bIns="103883" anchor="ctr" anchorCtr="0">
            <a:noAutofit/>
          </a:bodyPr>
          <a:lstStyle/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12800" y="-150"/>
            <a:ext cx="8119800" cy="9528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77912" tIns="77912" rIns="77912" bIns="77912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Exo 2 SemiBold"/>
              <a:buNone/>
              <a:defRPr sz="2700">
                <a:solidFill>
                  <a:schemeClr val="lt1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sz="2700">
                <a:solidFill>
                  <a:srgbClr val="0B5394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sz="2700">
                <a:solidFill>
                  <a:srgbClr val="0B5394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sz="2700">
                <a:solidFill>
                  <a:srgbClr val="0B5394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sz="2700">
                <a:solidFill>
                  <a:srgbClr val="0B5394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sz="2700">
                <a:solidFill>
                  <a:srgbClr val="0B5394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sz="2700">
                <a:solidFill>
                  <a:srgbClr val="0B5394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sz="2700">
                <a:solidFill>
                  <a:srgbClr val="0B5394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sz="27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77912" tIns="77912" rIns="77912" bIns="77912" anchor="t" anchorCtr="0">
            <a:noAutofit/>
          </a:bodyPr>
          <a:lstStyle>
            <a:lvl1pPr marL="519488" lvl="0" indent="-389616">
              <a:spcBef>
                <a:spcPts val="0"/>
              </a:spcBef>
              <a:spcAft>
                <a:spcPts val="0"/>
              </a:spcAft>
              <a:buSzPts val="1800"/>
              <a:buFont typeface="Exo 2"/>
              <a:buChar char="●"/>
              <a:defRPr>
                <a:latin typeface="Exo 2"/>
                <a:ea typeface="Exo 2"/>
                <a:cs typeface="Exo 2"/>
                <a:sym typeface="Exo 2"/>
              </a:defRPr>
            </a:lvl1pPr>
            <a:lvl2pPr marL="1038977" lvl="1" indent="-360756">
              <a:spcBef>
                <a:spcPts val="1818"/>
              </a:spcBef>
              <a:spcAft>
                <a:spcPts val="0"/>
              </a:spcAft>
              <a:buSzPts val="1400"/>
              <a:buFont typeface="Exo 2"/>
              <a:buChar char="○"/>
              <a:defRPr>
                <a:latin typeface="Exo 2"/>
                <a:ea typeface="Exo 2"/>
                <a:cs typeface="Exo 2"/>
                <a:sym typeface="Exo 2"/>
              </a:defRPr>
            </a:lvl2pPr>
            <a:lvl3pPr marL="1558464" lvl="2" indent="-360756">
              <a:spcBef>
                <a:spcPts val="1818"/>
              </a:spcBef>
              <a:spcAft>
                <a:spcPts val="0"/>
              </a:spcAft>
              <a:buSzPts val="1400"/>
              <a:buFont typeface="Exo 2"/>
              <a:buChar char="■"/>
              <a:defRPr>
                <a:latin typeface="Exo 2"/>
                <a:ea typeface="Exo 2"/>
                <a:cs typeface="Exo 2"/>
                <a:sym typeface="Exo 2"/>
              </a:defRPr>
            </a:lvl3pPr>
            <a:lvl4pPr marL="2077952" lvl="3" indent="-360756">
              <a:spcBef>
                <a:spcPts val="1818"/>
              </a:spcBef>
              <a:spcAft>
                <a:spcPts val="0"/>
              </a:spcAft>
              <a:buSzPts val="1400"/>
              <a:buFont typeface="Exo 2"/>
              <a:buChar char="●"/>
              <a:defRPr>
                <a:latin typeface="Exo 2"/>
                <a:ea typeface="Exo 2"/>
                <a:cs typeface="Exo 2"/>
                <a:sym typeface="Exo 2"/>
              </a:defRPr>
            </a:lvl4pPr>
            <a:lvl5pPr marL="2597441" lvl="4" indent="-360756">
              <a:spcBef>
                <a:spcPts val="1818"/>
              </a:spcBef>
              <a:spcAft>
                <a:spcPts val="0"/>
              </a:spcAft>
              <a:buSzPts val="1400"/>
              <a:buFont typeface="Exo 2"/>
              <a:buChar char="○"/>
              <a:defRPr>
                <a:latin typeface="Exo 2"/>
                <a:ea typeface="Exo 2"/>
                <a:cs typeface="Exo 2"/>
                <a:sym typeface="Exo 2"/>
              </a:defRPr>
            </a:lvl5pPr>
            <a:lvl6pPr marL="3116929" lvl="5" indent="-360756">
              <a:spcBef>
                <a:spcPts val="1818"/>
              </a:spcBef>
              <a:spcAft>
                <a:spcPts val="0"/>
              </a:spcAft>
              <a:buSzPts val="1400"/>
              <a:buFont typeface="Exo 2"/>
              <a:buChar char="■"/>
              <a:defRPr>
                <a:latin typeface="Exo 2"/>
                <a:ea typeface="Exo 2"/>
                <a:cs typeface="Exo 2"/>
                <a:sym typeface="Exo 2"/>
              </a:defRPr>
            </a:lvl6pPr>
            <a:lvl7pPr marL="3636417" lvl="6" indent="-360756">
              <a:spcBef>
                <a:spcPts val="1818"/>
              </a:spcBef>
              <a:spcAft>
                <a:spcPts val="0"/>
              </a:spcAft>
              <a:buSzPts val="1400"/>
              <a:buFont typeface="Exo 2"/>
              <a:buChar char="●"/>
              <a:defRPr>
                <a:latin typeface="Exo 2"/>
                <a:ea typeface="Exo 2"/>
                <a:cs typeface="Exo 2"/>
                <a:sym typeface="Exo 2"/>
              </a:defRPr>
            </a:lvl7pPr>
            <a:lvl8pPr marL="4155905" lvl="7" indent="-360756">
              <a:spcBef>
                <a:spcPts val="1818"/>
              </a:spcBef>
              <a:spcAft>
                <a:spcPts val="0"/>
              </a:spcAft>
              <a:buSzPts val="1400"/>
              <a:buFont typeface="Exo 2"/>
              <a:buChar char="○"/>
              <a:defRPr>
                <a:latin typeface="Exo 2"/>
                <a:ea typeface="Exo 2"/>
                <a:cs typeface="Exo 2"/>
                <a:sym typeface="Exo 2"/>
              </a:defRPr>
            </a:lvl8pPr>
            <a:lvl9pPr marL="4675393" lvl="8" indent="-360756">
              <a:spcBef>
                <a:spcPts val="1818"/>
              </a:spcBef>
              <a:spcAft>
                <a:spcPts val="1818"/>
              </a:spcAft>
              <a:buSzPts val="1400"/>
              <a:buFont typeface="Exo 2"/>
              <a:buChar char="■"/>
              <a:defRPr>
                <a:latin typeface="Exo 2"/>
                <a:ea typeface="Exo 2"/>
                <a:cs typeface="Exo 2"/>
                <a:sym typeface="Exo 2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-22549" y="4750050"/>
            <a:ext cx="9166500" cy="393600"/>
          </a:xfrm>
          <a:prstGeom prst="rect">
            <a:avLst/>
          </a:prstGeom>
          <a:solidFill>
            <a:srgbClr val="1C396E"/>
          </a:solidFill>
          <a:ln w="9525" cap="flat" cmpd="sng">
            <a:solidFill>
              <a:srgbClr val="1C396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3883" tIns="103883" rIns="103883" bIns="103883" anchor="ctr" anchorCtr="0">
            <a:noAutofit/>
          </a:bodyPr>
          <a:lstStyle/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1" y="4739426"/>
            <a:ext cx="548700" cy="393600"/>
          </a:xfrm>
          <a:prstGeom prst="rect">
            <a:avLst/>
          </a:prstGeom>
        </p:spPr>
        <p:txBody>
          <a:bodyPr spcFirstLastPara="1" wrap="square" lIns="77912" tIns="77912" rIns="77912" bIns="77912" anchor="ctr" anchorCtr="0">
            <a:noAutofit/>
          </a:bodyPr>
          <a:lstStyle>
            <a:lvl1pPr lvl="0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1pPr>
            <a:lvl2pPr lvl="1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2pPr>
            <a:lvl3pPr lvl="2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3pPr>
            <a:lvl4pPr lvl="3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4pPr>
            <a:lvl5pPr lvl="4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5pPr>
            <a:lvl6pPr lvl="5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6pPr>
            <a:lvl7pPr lvl="6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7pPr>
            <a:lvl8pPr lvl="7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8pPr>
            <a:lvl9pPr lvl="8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9pPr>
          </a:lstStyle>
          <a:p>
            <a:pPr marL="0" marR="0" lvl="0" indent="0" algn="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xo 2"/>
                <a:sym typeface="Exo 2"/>
              </a:rPr>
              <a:pPr marL="0" marR="0" lvl="0" indent="0" algn="r" defTabSz="7792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xo 2"/>
              <a:sym typeface="Exo 2"/>
            </a:endParaRPr>
          </a:p>
        </p:txBody>
      </p:sp>
      <p:pic>
        <p:nvPicPr>
          <p:cNvPr id="26" name="Google Shape;26;p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80401" y="42001"/>
            <a:ext cx="548699" cy="7968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48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>
            <a:off x="-22549" y="-12000"/>
            <a:ext cx="9166500" cy="916500"/>
          </a:xfrm>
          <a:prstGeom prst="rect">
            <a:avLst/>
          </a:prstGeom>
          <a:solidFill>
            <a:srgbClr val="1C396E"/>
          </a:solidFill>
          <a:ln w="9525" cap="flat" cmpd="sng">
            <a:solidFill>
              <a:srgbClr val="1C396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3883" tIns="103883" rIns="103883" bIns="103883" anchor="ctr" anchorCtr="0">
            <a:noAutofit/>
          </a:bodyPr>
          <a:lstStyle/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Google Shape;35;p6"/>
          <p:cNvSpPr/>
          <p:nvPr/>
        </p:nvSpPr>
        <p:spPr>
          <a:xfrm>
            <a:off x="-22549" y="4750050"/>
            <a:ext cx="9166500" cy="393600"/>
          </a:xfrm>
          <a:prstGeom prst="rect">
            <a:avLst/>
          </a:prstGeom>
          <a:solidFill>
            <a:srgbClr val="1C396E"/>
          </a:solidFill>
          <a:ln w="9525" cap="flat" cmpd="sng">
            <a:solidFill>
              <a:srgbClr val="1C396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3883" tIns="103883" rIns="103883" bIns="103883" anchor="ctr" anchorCtr="0">
            <a:noAutofit/>
          </a:bodyPr>
          <a:lstStyle/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472458" y="4739417"/>
            <a:ext cx="548700" cy="393600"/>
          </a:xfrm>
          <a:prstGeom prst="rect">
            <a:avLst/>
          </a:prstGeom>
        </p:spPr>
        <p:txBody>
          <a:bodyPr spcFirstLastPara="1" wrap="square" lIns="77912" tIns="77912" rIns="77912" bIns="77912" anchor="ctr" anchorCtr="0">
            <a:noAutofit/>
          </a:bodyPr>
          <a:lstStyle>
            <a:lvl1pPr lvl="0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1pPr>
            <a:lvl2pPr lvl="1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2pPr>
            <a:lvl3pPr lvl="2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3pPr>
            <a:lvl4pPr lvl="3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4pPr>
            <a:lvl5pPr lvl="4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5pPr>
            <a:lvl6pPr lvl="5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6pPr>
            <a:lvl7pPr lvl="6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7pPr>
            <a:lvl8pPr lvl="7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8pPr>
            <a:lvl9pPr lvl="8">
              <a:buNone/>
              <a:defRPr sz="1600" b="1">
                <a:solidFill>
                  <a:schemeClr val="lt1"/>
                </a:solidFill>
                <a:latin typeface="Exo 2"/>
                <a:ea typeface="Exo 2"/>
                <a:cs typeface="Exo 2"/>
                <a:sym typeface="Exo 2"/>
              </a:defRPr>
            </a:lvl9pPr>
          </a:lstStyle>
          <a:p>
            <a:pPr marL="0" marR="0" lvl="0" indent="0" algn="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xo 2"/>
                <a:sym typeface="Exo 2"/>
              </a:rPr>
              <a:pPr marL="0" marR="0" lvl="0" indent="0" algn="r" defTabSz="7792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xo 2"/>
              <a:sym typeface="Exo 2"/>
            </a:endParaRPr>
          </a:p>
        </p:txBody>
      </p:sp>
      <p:pic>
        <p:nvPicPr>
          <p:cNvPr id="37" name="Google Shape;37;p6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80401" y="42001"/>
            <a:ext cx="548699" cy="7968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89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7912" tIns="77912" rIns="77912" bIns="77912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C396E"/>
              </a:buClr>
              <a:buSzPts val="2800"/>
              <a:buFont typeface="Exo 2 SemiBold"/>
              <a:buNone/>
              <a:defRPr sz="2800">
                <a:solidFill>
                  <a:srgbClr val="1C396E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Font typeface="Exo 2 SemiBold"/>
              <a:buNone/>
              <a:defRPr sz="2800">
                <a:solidFill>
                  <a:srgbClr val="0B5394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Font typeface="Exo 2 SemiBold"/>
              <a:buNone/>
              <a:defRPr sz="2800">
                <a:solidFill>
                  <a:srgbClr val="0B5394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Font typeface="Exo 2 SemiBold"/>
              <a:buNone/>
              <a:defRPr sz="2800">
                <a:solidFill>
                  <a:srgbClr val="0B5394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Font typeface="Exo 2 SemiBold"/>
              <a:buNone/>
              <a:defRPr sz="2800">
                <a:solidFill>
                  <a:srgbClr val="0B5394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Font typeface="Exo 2 SemiBold"/>
              <a:buNone/>
              <a:defRPr sz="2800">
                <a:solidFill>
                  <a:srgbClr val="0B5394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Font typeface="Exo 2 SemiBold"/>
              <a:buNone/>
              <a:defRPr sz="2800">
                <a:solidFill>
                  <a:srgbClr val="0B5394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Font typeface="Exo 2 SemiBold"/>
              <a:buNone/>
              <a:defRPr sz="2800">
                <a:solidFill>
                  <a:srgbClr val="0B5394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Font typeface="Exo 2 SemiBold"/>
              <a:buNone/>
              <a:defRPr sz="2800">
                <a:solidFill>
                  <a:srgbClr val="0B5394"/>
                </a:solidFill>
                <a:latin typeface="Exo 2 SemiBold"/>
                <a:ea typeface="Exo 2 SemiBold"/>
                <a:cs typeface="Exo 2 SemiBold"/>
                <a:sym typeface="Exo 2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7912" tIns="77912" rIns="77912" bIns="77912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396E"/>
              </a:buClr>
              <a:buSzPts val="1800"/>
              <a:buFont typeface="Exo 2"/>
              <a:buChar char="●"/>
              <a:defRPr sz="1800"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C396E"/>
              </a:buClr>
              <a:buSzPts val="1400"/>
              <a:buFont typeface="Exo 2"/>
              <a:buChar char="○"/>
              <a:defRPr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C396E"/>
              </a:buClr>
              <a:buSzPts val="1400"/>
              <a:buFont typeface="Exo 2"/>
              <a:buChar char="■"/>
              <a:defRPr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C396E"/>
              </a:buClr>
              <a:buSzPts val="1400"/>
              <a:buFont typeface="Exo 2"/>
              <a:buChar char="●"/>
              <a:defRPr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C396E"/>
              </a:buClr>
              <a:buSzPts val="1400"/>
              <a:buFont typeface="Exo 2"/>
              <a:buChar char="○"/>
              <a:defRPr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C396E"/>
              </a:buClr>
              <a:buSzPts val="1400"/>
              <a:buFont typeface="Exo 2"/>
              <a:buChar char="■"/>
              <a:defRPr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C396E"/>
              </a:buClr>
              <a:buSzPts val="1400"/>
              <a:buFont typeface="Exo 2"/>
              <a:buChar char="●"/>
              <a:defRPr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C396E"/>
              </a:buClr>
              <a:buSzPts val="1400"/>
              <a:buFont typeface="Exo 2"/>
              <a:buChar char="○"/>
              <a:defRPr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1C396E"/>
              </a:buClr>
              <a:buSzPts val="1400"/>
              <a:buFont typeface="Exo 2"/>
              <a:buChar char="■"/>
              <a:defRPr>
                <a:solidFill>
                  <a:srgbClr val="1C396E"/>
                </a:solidFill>
                <a:latin typeface="Exo 2"/>
                <a:ea typeface="Exo 2"/>
                <a:cs typeface="Exo 2"/>
                <a:sym typeface="Exo 2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7912" tIns="77912" rIns="77912" bIns="77912" anchor="ctr" anchorCtr="0">
            <a:no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marL="0" marR="0" lvl="0" indent="0" algn="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" sz="11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7792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" sz="11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81543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show/153-2002-%25DO%BF/print" TargetMode="Externa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korp-1-old-b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94329" y="4515966"/>
            <a:ext cx="4557901" cy="6409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4161" y="4814943"/>
            <a:ext cx="45984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uk-UA" sz="2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21 березня</a:t>
            </a:r>
            <a:r>
              <a:rPr lang="en-US" sz="2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ahoma" pitchFamily="34" charset="0"/>
                <a:cs typeface="Arial" charset="0"/>
              </a:rPr>
              <a:t>20</a:t>
            </a:r>
            <a:r>
              <a:rPr lang="uk-UA" sz="2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24</a:t>
            </a:r>
            <a:r>
              <a:rPr lang="en-US" sz="2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, </a:t>
            </a:r>
            <a:r>
              <a:rPr lang="en-US" sz="2000" b="1" dirty="0">
                <a:solidFill>
                  <a:schemeClr val="bg1"/>
                </a:solidFill>
                <a:latin typeface="Tahoma" pitchFamily="34" charset="0"/>
                <a:cs typeface="Arial" charset="0"/>
              </a:rPr>
              <a:t>K</a:t>
            </a:r>
            <a:r>
              <a:rPr lang="uk-UA" sz="2000" b="1" dirty="0" err="1">
                <a:solidFill>
                  <a:schemeClr val="bg1"/>
                </a:solidFill>
                <a:latin typeface="Tahoma" pitchFamily="34" charset="0"/>
                <a:cs typeface="Arial" charset="0"/>
              </a:rPr>
              <a:t>иїв</a:t>
            </a:r>
            <a:r>
              <a:rPr lang="en-US" sz="2000" b="1" dirty="0">
                <a:solidFill>
                  <a:schemeClr val="bg1"/>
                </a:solidFill>
                <a:latin typeface="Tahoma" pitchFamily="34" charset="0"/>
                <a:cs typeface="Arial" charset="0"/>
              </a:rPr>
              <a:t>, </a:t>
            </a:r>
            <a:r>
              <a:rPr lang="uk-UA" sz="2000" b="1" dirty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Україна</a:t>
            </a:r>
            <a:endParaRPr lang="ru-RU" sz="2000" b="1" dirty="0">
              <a:solidFill>
                <a:schemeClr val="bg1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611560" y="117493"/>
            <a:ext cx="8532440" cy="581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uk-UA" sz="2100" b="1" dirty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Національний технічний університет України</a:t>
            </a:r>
            <a:br>
              <a:rPr lang="uk-UA" sz="2100" b="1" dirty="0">
                <a:solidFill>
                  <a:schemeClr val="bg1"/>
                </a:solidFill>
                <a:latin typeface="Tahoma" pitchFamily="34" charset="0"/>
                <a:cs typeface="Arial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itchFamily="34" charset="0"/>
                <a:cs typeface="Arial" charset="0"/>
              </a:rPr>
              <a:t>"Київський політехнічний інститут імені Ігоря Сікорського"</a:t>
            </a:r>
            <a:endParaRPr lang="ru-RU" sz="2100" b="1" dirty="0">
              <a:solidFill>
                <a:schemeClr val="bg1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1988" y="1779662"/>
            <a:ext cx="9144000" cy="145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500" tIns="8100" rIns="13500" bIns="8100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26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Першочергові заходи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26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на реалізацію "Плану дій з імплементації принципів ґендерної рівності в практику </a:t>
            </a:r>
            <a:r>
              <a:rPr lang="uk-UA" altLang="ko-KR" sz="26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діяльності</a:t>
            </a:r>
            <a:br>
              <a:rPr lang="uk-UA" altLang="ko-KR" sz="26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</a:br>
            <a:r>
              <a:rPr lang="uk-UA" altLang="ko-KR" sz="26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КПІ ім. Ігоря Сікорського до </a:t>
            </a:r>
            <a:r>
              <a:rPr lang="uk-UA" altLang="ko-KR" sz="26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2027 року</a:t>
            </a:r>
            <a:r>
              <a:rPr lang="uk-UA" altLang="ko-KR" sz="26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"</a:t>
            </a: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78555" y="3312360"/>
            <a:ext cx="9058824" cy="1203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500" tIns="8100" rIns="13500" bIns="8100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269875" algn="just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22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1. </a:t>
            </a:r>
            <a:r>
              <a:rPr lang="uk-UA" altLang="ko-KR" sz="2200" b="1" dirty="0">
                <a:solidFill>
                  <a:srgbClr val="FF0000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Організаційні заходи </a:t>
            </a:r>
            <a:r>
              <a:rPr lang="uk-UA" altLang="ko-KR" sz="22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(куратор напряму Сидоренко С.І.)</a:t>
            </a:r>
          </a:p>
          <a:p>
            <a:pPr indent="269875" algn="just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20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1.1. Видати </a:t>
            </a:r>
            <a:r>
              <a:rPr lang="uk-UA" altLang="ko-KR" sz="2000" b="1" dirty="0">
                <a:solidFill>
                  <a:srgbClr val="FF0000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наказ</a:t>
            </a:r>
            <a:r>
              <a:rPr lang="uk-UA" altLang="ko-KR" sz="20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, що закріплює рекомендації Вченої ради університету від 11 листопада 2024 </a:t>
            </a:r>
            <a:r>
              <a:rPr lang="uk-UA" altLang="ko-KR" sz="20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року</a:t>
            </a:r>
            <a:endParaRPr lang="uk-UA" altLang="ko-KR" sz="2000" b="1" dirty="0">
              <a:solidFill>
                <a:srgbClr val="0066FF"/>
              </a:solidFill>
              <a:latin typeface="Tahoma" panose="020B0604030504040204" pitchFamily="34" charset="0"/>
              <a:ea typeface="Batang" charset="-127"/>
              <a:cs typeface="Tahoma" panose="020B0604030504040204" pitchFamily="34" charset="0"/>
            </a:endParaRPr>
          </a:p>
          <a:p>
            <a:pPr indent="269875" algn="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17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(наказ від 21.01.2025 №НОД/53/25 видано, січень </a:t>
            </a:r>
            <a:r>
              <a:rPr lang="uk-UA" altLang="ko-KR" sz="17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2025 року, М.О. Мазур).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6434583" y="944441"/>
            <a:ext cx="2664296" cy="85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247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07504" y="1131590"/>
          <a:ext cx="8928992" cy="3521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990">
                  <a:extLst>
                    <a:ext uri="{9D8B030D-6E8A-4147-A177-3AD203B41FA5}">
                      <a16:colId xmlns:a16="http://schemas.microsoft.com/office/drawing/2014/main" val="1138121530"/>
                    </a:ext>
                  </a:extLst>
                </a:gridCol>
                <a:gridCol w="6791002">
                  <a:extLst>
                    <a:ext uri="{9D8B030D-6E8A-4147-A177-3AD203B41FA5}">
                      <a16:colId xmlns:a16="http://schemas.microsoft.com/office/drawing/2014/main" val="1129185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О.К. Сулема,</a:t>
                      </a:r>
                      <a:endParaRPr lang="uk-UA" sz="14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доцентка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кафедри системного програмування і спеціалізованих комп'ютерних систем ФПМ: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робота в якості консультантки (від відділу координації проєктно-грантової діяльності) творчих колективів, що готують проєктні пропозиції в гендерній сфері до конкурсів європейських проєктно-грантових програм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463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Л.С. Власюк,</a:t>
                      </a:r>
                      <a:endParaRPr lang="uk-UA" sz="14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аспірантка кафедри англійської мови технічного спрямування №1: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робота в якості консультантки (від відділу координації </a:t>
                      </a:r>
                      <a:r>
                        <a:rPr lang="uk-UA" sz="1800" b="1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проєктно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-грантової діяльності) творчих колективів, що готують </a:t>
                      </a:r>
                      <a:r>
                        <a:rPr lang="uk-UA" sz="1800" b="1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проєктні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пропозиції в гендерній сфері до конкурсів європейських </a:t>
                      </a:r>
                      <a:r>
                        <a:rPr lang="uk-UA" sz="1800" b="1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проєктно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-грантових програм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41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749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1105280"/>
            <a:ext cx="9160277" cy="35948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1.4. Вести і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актуалізовувати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перелік міжнародних і національних нормативно-правових актів, чинних в Україні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981075" indent="266700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000" b="1" i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Примітка: перелік міжнародних і національних нормативно-правових актів, чинних в Україні та актуальних на листопад 2024 року, зокрема, – Стратегію Європейської Комісії щодо гендерної рівності на 2020-2025 роки, рекомендації програми "Горизонт Європа" щодо планів гендерної рівності в дослідженнях і інноваціях, 2021 рік, і умов участі в конкурсах програми "Горизонт Європа" – був включений до Преамбули Плану дій.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Акімова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Стребкова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Ю.В.).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Організаційні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4436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1105280"/>
            <a:ext cx="9160277" cy="27330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1.5. </a:t>
            </a:r>
            <a:r>
              <a:rPr lang="uk-UA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Утворити робочі групи з питань імплементації принципів гендерної рівності на рівні факультетів, НН інститутів, інших підрозділів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28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Желяскова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Т.М., Мазур М.О., декани факультетів, директори НН інститутів, керівники підрозділів).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Організаційні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102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1105280"/>
            <a:ext cx="9160277" cy="356559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1.6. Редакціям газет "Світ", "Київський політехнік", іншим засобам масової інформації університету і підрозділів: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розпочати </a:t>
            </a:r>
            <a:r>
              <a:rPr lang="uk-UA" sz="2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висвітлювати хід реалізації Плану дій</a:t>
            </a: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надавати </a:t>
            </a:r>
            <a:r>
              <a:rPr lang="uk-UA" sz="2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позитивні приклади </a:t>
            </a: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щодо розвитку процесів поглиблення принципів гендерної рівності в університеті;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22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показати яскраві особистості </a:t>
            </a: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жінок, навчання, наукова і педагогічна діяльність яких нерозривно пов'язана з КПІ ім. Ігоря Сікорського і які досягли значних успіхів в кар'єрі, визнання в Україні і в міжнародному вимірі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22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Остролуцька</a:t>
            </a: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Л.М., </a:t>
            </a:r>
            <a:r>
              <a:rPr lang="uk-UA" sz="22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Стефанович</a:t>
            </a: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Д.Л., </a:t>
            </a:r>
            <a:r>
              <a:rPr lang="uk-UA" sz="22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Балашов</a:t>
            </a: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Д.В</a:t>
            </a:r>
            <a:r>
              <a:rPr lang="uk-UA" sz="22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.,</a:t>
            </a:r>
            <a:br>
              <a:rPr lang="uk-UA" sz="22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uk-UA" sz="2200" b="1" dirty="0" err="1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Цуріна</a:t>
            </a:r>
            <a:r>
              <a:rPr lang="uk-UA" sz="22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sz="22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Н.О.).</a:t>
            </a:r>
          </a:p>
        </p:txBody>
      </p:sp>
    </p:spTree>
    <p:extLst>
      <p:ext uri="{BB962C8B-B14F-4D97-AF65-F5344CB8AC3E}">
        <p14:creationId xmlns:p14="http://schemas.microsoft.com/office/powerpoint/2010/main" val="868974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1105280"/>
            <a:ext cx="9160277" cy="29946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1.7. Робочій групі з питань гендерної рівності спільно із ДМС (Ковтун А.В., Довгопол Є.О.,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Ситін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В.В.) розпочати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передачу відповідних матеріалів для публікації в електронному ресурсі – журналі світового рейтингу університетів </a:t>
            </a:r>
            <a:r>
              <a:rPr lang="en-US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QS – Global Education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News</a:t>
            </a:r>
            <a:r>
              <a:rPr lang="uk-UA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QS GEN)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Сидоренко С.І., Чвертко Є.П.,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Киричок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П.О.,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Шейко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Шестеров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С.С., Демиденко О.П.,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Сімашко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І.В.,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Стребкова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Ю.В.,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Семінська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Н.В.).</a:t>
            </a:r>
          </a:p>
        </p:txBody>
      </p:sp>
    </p:spTree>
    <p:extLst>
      <p:ext uri="{BB962C8B-B14F-4D97-AF65-F5344CB8AC3E}">
        <p14:creationId xmlns:p14="http://schemas.microsoft.com/office/powerpoint/2010/main" val="1162064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1105280"/>
            <a:ext cx="9160277" cy="34655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1.8. Розпочати виконання Стратегічної цілі № 8 "</a:t>
            </a:r>
            <a:r>
              <a:rPr lang="uk-UA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Глибокий моніторинг 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результатів імплементації принципів ґендерної рівності (в динаміці) – як основа для управлінських рішень" 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(січень-лютий, Мазур М.О. – в частині роботи з підрозділами, Іщенко А.М. – в частині моніторингу кількісних параметрів на рівні університету).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Організаційні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48798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829775"/>
            <a:ext cx="9160277" cy="4334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1.9. З метою покращення позицій КПІ в світових рейтингах сталого розвитку – в частині, що стосується імплементації принципів гендерної рівності, – організувати в університеті: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з метою подолання гендерної нерівності при вступі до КПІ – заходи 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для </a:t>
            </a:r>
            <a:r>
              <a:rPr lang="uk-UA" sz="17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заохочення подання заявок жінок на спеціальності, де вони ще недостатньо представлені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програми наставництва для жінок, у яких беруть участь щонайменше 10% від загальної кількості студенток;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17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систему вимірювання або відстеження ймовірності закінчення навчання жінками порівняно з чоловіками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17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заходи щодо вирівнювання таких результатів у жінок в порівнянні з </a:t>
            </a:r>
            <a:r>
              <a:rPr lang="uk-UA" sz="17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чоловіками</a:t>
            </a:r>
            <a:r>
              <a:rPr lang="uk-UA" sz="17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програми доступу для жінок – ініціатив або заходів, спрямованих на </a:t>
            </a:r>
            <a:r>
              <a:rPr lang="uk-UA" sz="17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підтримку жінок у різних сферах життя (освіта, кар’єра, бізнес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, розвиток особистих навичок) – з метою створення рівних можливостей та подолання гендерної </a:t>
            </a:r>
            <a:r>
              <a:rPr lang="uk-UA" sz="17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нерівності</a:t>
            </a:r>
            <a:endParaRPr lang="uk-UA" sz="1700" b="1" dirty="0">
              <a:solidFill>
                <a:srgbClr val="0066FF"/>
              </a:solidFill>
              <a:latin typeface="Tahoma" pitchFamily="34" charset="0"/>
              <a:cs typeface="Tahoma" pitchFamily="34" charset="0"/>
            </a:endParaRP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17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Акімова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</a:t>
            </a:r>
            <a:r>
              <a:rPr lang="uk-UA" sz="17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Желяскова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Т.М., Іщенко А.М.).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51470"/>
            <a:ext cx="77396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Подолання гендерної нерівності в освіті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17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1105280"/>
            <a:ext cx="9160277" cy="35425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1.10. Спільно з кафедрою ЮНЕСКО – вивчити </a:t>
            </a:r>
            <a:r>
              <a:rPr lang="uk-UA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можливість запровадження в університеті рейтингу підрозділів з питань імплементації принципів гендерної рівності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розробити відповідну методологію і – як пілотний </a:t>
            </a:r>
            <a:r>
              <a:rPr lang="uk-UA" sz="28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проєкт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– запровадити її в 2025-2026 роках 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28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Акімова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Вовк О.О., Іщенко А.М., Довгопол Є.О.).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Організаційні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7774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1059582"/>
            <a:ext cx="9160277" cy="325627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2. Першочергові заходи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 сфері міжнародної проєктної діяльності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(на виконання Стратегічної 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цілі 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№ 4 "Імплементація ґендерної тематики у дослідницький та творчий вимір").</a:t>
            </a:r>
          </a:p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2.1. </a:t>
            </a:r>
            <a:r>
              <a:rPr lang="uk-UA" sz="20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Провести навчання </a:t>
            </a:r>
            <a:r>
              <a:rPr lang="uk-UA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відповідальних за гендерний напрям в підрозділах та зацікавлених вчених технологіям роботи із порталом Єврокомісії "</a:t>
            </a:r>
            <a:r>
              <a:rPr lang="en-US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Funding and Tenders Opportunities" – </a:t>
            </a:r>
            <a:r>
              <a:rPr lang="uk-UA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з метою </a:t>
            </a:r>
            <a:r>
              <a:rPr lang="uk-UA" sz="20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включення вчених КПІ до міжнародних консорціумів </a:t>
            </a:r>
            <a:r>
              <a:rPr lang="uk-UA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для підготовки </a:t>
            </a:r>
            <a:r>
              <a:rPr lang="uk-UA" sz="20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проєктних</a:t>
            </a:r>
            <a:r>
              <a:rPr lang="uk-UA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пропозицій до конкурсів міжнародних проектно-грантових програм, зокрема, – </a:t>
            </a:r>
            <a:r>
              <a:rPr lang="uk-UA" sz="20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до конкурсів програми "Горизонт Європа"</a:t>
            </a:r>
            <a:r>
              <a:rPr lang="uk-UA" sz="20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0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В міжнародній проєктно-грантовій діяльності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8491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096" y="915566"/>
            <a:ext cx="9160277" cy="38895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2.2. Організувати участь </a:t>
            </a:r>
            <a:r>
              <a:rPr lang="uk-UA" sz="17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 конкурсах 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міжнародних проєктно-грантових програм </a:t>
            </a:r>
            <a:r>
              <a:rPr lang="uk-UA" sz="17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(з високою вірогідністю перемоги в конкурсах)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1252538" indent="-717550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2.2.1. За програмою Шведського Інституту, у партнерстві з </a:t>
            </a:r>
            <a:r>
              <a:rPr lang="uk-UA" sz="17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Лундським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університетом;</a:t>
            </a:r>
          </a:p>
          <a:p>
            <a:pPr marL="1252538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за програмою </a:t>
            </a:r>
            <a:r>
              <a:rPr lang="en-US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ERASMUS+ 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Жан Моне.</a:t>
            </a:r>
          </a:p>
          <a:p>
            <a:pPr marL="1252538" indent="-717550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2.2.2. Провести </a:t>
            </a:r>
            <a:r>
              <a:rPr lang="uk-UA" sz="17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вебінар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для зацікавлених співробітників КПІ щодо тематики гендерної рівності у програмах "Горизонт Європа", НАТО, </a:t>
            </a:r>
            <a:r>
              <a:rPr lang="uk-UA" sz="17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Еразмус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+ КА2, Шведського Інституту та ін.</a:t>
            </a:r>
          </a:p>
          <a:p>
            <a:pPr marL="1252538" indent="-717550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2.2.3. Підготувати конференцію або секцію однієї із конференцій підрозділів КПІ, які були б присвячені міждисциплінарній </a:t>
            </a:r>
            <a:r>
              <a:rPr lang="uk-UA" sz="17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проєктній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гендерній тематиці.</a:t>
            </a:r>
          </a:p>
          <a:p>
            <a:pPr marL="1252538" indent="-717550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2.2.4. Здійснювати пошук конкурсів та партнерів для підготовки </a:t>
            </a:r>
            <a:r>
              <a:rPr lang="uk-UA" sz="17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проєктних</a:t>
            </a:r>
            <a:r>
              <a:rPr lang="uk-UA" sz="17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пропозицій за міждисциплінарною гендерною проблематикою</a:t>
            </a:r>
            <a:r>
              <a:rPr lang="uk-UA" sz="17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1252538" indent="-717550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17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(Сидоренко С.І., </a:t>
            </a:r>
            <a:r>
              <a:rPr lang="uk-UA" sz="1700" b="1" dirty="0" err="1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Акімова</a:t>
            </a:r>
            <a:r>
              <a:rPr lang="uk-UA" sz="17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Вовк О.О., Ковтун А.В., Чвертко Є.П.)</a:t>
            </a:r>
            <a:endParaRPr lang="uk-UA" sz="1700" b="1" dirty="0">
              <a:solidFill>
                <a:srgbClr val="0066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0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В міжнародній проєктно-грантовій діяльності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144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986408"/>
            <a:ext cx="9160277" cy="338554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1.2.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Представити на порталі 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КПІ, в газетах "Світ" та "Київський політехнік", в інших ЗМІ університету матеріали наказу, рішення Вченої ради, директиви ЄК і програми "Горизонт Європа" та інші матеріали, що були створені при підготовці наказу і засідання Вченої ради 11 листопада 2024 року 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Цуріна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Н.О.,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Остролуцька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Л.М.,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Стефанович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Д.Л.,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Балашов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Д.В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.).</a:t>
            </a:r>
          </a:p>
          <a:p>
            <a:pPr indent="267891" algn="ct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(матеріали представлені на сайті </a:t>
            </a:r>
            <a:br>
              <a:rPr lang="uk-UA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https://kpi.ua/2024-gender-equality)</a:t>
            </a:r>
            <a:endParaRPr lang="uk-UA" sz="24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Організаційні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5020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1059582"/>
            <a:ext cx="9160277" cy="34901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lang="uk-UA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Інформаційні заходи, в </a:t>
            </a:r>
            <a:r>
              <a:rPr lang="uk-UA" sz="28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т.ч</a:t>
            </a:r>
            <a:r>
              <a:rPr lang="uk-UA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. – в міжнародному вимірі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3.1. Редакціям газет "Світ", "Київський політехнік", іншим засобами масової інформації університету і підрозділів розпочати висвітлювати хід реалізації Плану дій:</a:t>
            </a:r>
          </a:p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підготувати серію інтерв'ю керівників і членів робочої групи, деканів факультетів, директорів НН інститутів, керівників підрозділів – з питань гендерної рівності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Інформаційні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1526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1059582"/>
            <a:ext cx="9160277" cy="338554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віддзеркалювати позитивні приклади поглиблення принципів гендерної рівності в університеті – за освітнім, науковим і міжнародним напрямами;</a:t>
            </a:r>
          </a:p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показати яскраві особистості – жінок, навчання, наукова і педагогічна діяльність яких нерозривно пов'язана з КПІ ім. Ігоря Сікорського і які досягли значних успіхів в кар'єрі, визнання в Україні і в міжнародному вимірі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Остролуцька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Л.М.,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Стефанович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Д.Л.,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Балашов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Д.В.,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Цуріна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Н.О.);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Інформаційні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2810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1059582"/>
            <a:ext cx="9160277" cy="37764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спільно із ДМС (Ковтун А.В.,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Довгопол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Є.О., 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uk-UA" sz="2400" b="1" dirty="0" err="1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Ситін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В.В.)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передавати відповідні матеріали до електронного ресурсу – </a:t>
            </a:r>
            <a:r>
              <a:rPr lang="uk-UA" sz="24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журнала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світового рейтингу університетів </a:t>
            </a:r>
            <a:r>
              <a:rPr lang="en-US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QS – Global Education News (QS GEN)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Остролуцька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Л.М.,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Стефанович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Д.Л.,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Балашов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Д.В.,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Цуріна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Н.О., Ковтун А.В.,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Довгопол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Є.О.).</a:t>
            </a:r>
          </a:p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опублікувати огляди стану справ в сфері гендерної рівності 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в КПІ ім. Ігоря Сікорського –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на основі </a:t>
            </a:r>
            <a:r>
              <a:rPr lang="uk-UA" sz="24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моніторингів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динаміки кількісних і якісних характеристик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(згідно пункту 3.2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.).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(ЗМІ університету, </a:t>
            </a:r>
            <a:r>
              <a:rPr lang="uk-UA" sz="2400" b="1" dirty="0" err="1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Акімова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Іщенко А.М.)</a:t>
            </a:r>
            <a:endParaRPr lang="uk-UA" sz="2400" b="1" dirty="0">
              <a:solidFill>
                <a:srgbClr val="0066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Інформаційні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2405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1059582"/>
            <a:ext cx="9160277" cy="30993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3.2. Підготувати </a:t>
            </a:r>
            <a:r>
              <a:rPr lang="uk-UA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інформаційну довідку про кількісні і якісні характеристики в сфері гендерної рівності КПІ 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у відповідності до вимог розпорядження КМУ від 02.12.2020 року № 1517-р "Питання збору даних для моніторингу гендерної рівності"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(лютий-березень 2025 року, Сидоренко С.І., </a:t>
            </a:r>
            <a:r>
              <a:rPr lang="uk-UA" sz="28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8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uk-UA" sz="28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Мазур 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М.О., Іщенко А.М.).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Інформаційні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2958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1347614"/>
            <a:ext cx="9160277" cy="27330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3.3. </a:t>
            </a:r>
            <a:r>
              <a:rPr lang="uk-UA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 подальшому встановити практику щорічної підготовки таких інформаційних довідок за результатами календарного року і – на цій підставі</a:t>
            </a:r>
          </a:p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здійснювати </a:t>
            </a:r>
            <a:r>
              <a:rPr lang="uk-UA" sz="28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моніторинги</a:t>
            </a:r>
            <a:r>
              <a:rPr lang="uk-UA" sz="28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динаміки кількісних і якісних характеристик гендерної рівності;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Інформаційні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7601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555" y="987574"/>
            <a:ext cx="9160277" cy="36994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відзеркалювати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результати цих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моніторингів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в газетах "Світ", "Київський політехнік", в інших засобах масової інформації КПІ ім. Ігоря Сікорського;</a:t>
            </a:r>
          </a:p>
          <a:p>
            <a:pPr indent="267891" algn="just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вносити на розгляд керівництва університету пропозиції щодо управлінських рішень, спрямовані на поглиблення імплементації принципів гендерної рівності в усіх сферах життєдіяльності університету </a:t>
            </a:r>
          </a:p>
          <a:p>
            <a:pPr indent="267891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(щорічно, лютий-березень, Сидоренко С.І.,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Акімова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Вовк О.О., Мазур М.О., Іщенко А.М., Ковтун А.В.,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Довгопол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Є.О.,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Остролуцька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Л.М.,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Стефанович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Д.Л.,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Балашов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Д.В.,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Цуріна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Н.О.).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Інформаційні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8319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>
            <a:extLst>
              <a:ext uri="{FF2B5EF4-FFF2-40B4-BE49-F238E27FC236}">
                <a16:creationId xmlns:a16="http://schemas.microsoft.com/office/drawing/2014/main" id="{B38CA04F-7978-4668-9460-760D28152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31590"/>
            <a:ext cx="9144000" cy="3389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3500" tIns="8100" rIns="13500" bIns="8100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58775"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36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Пропонується і</a:t>
            </a:r>
          </a:p>
          <a:p>
            <a:pPr indent="358775"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розгорнутий </a:t>
            </a:r>
            <a:r>
              <a:rPr lang="uk-UA" altLang="ko-KR" sz="3600" b="1" dirty="0">
                <a:solidFill>
                  <a:srgbClr val="FF0000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розподіл і закріплення функцій керівників та членів робочої групи </a:t>
            </a:r>
            <a:r>
              <a:rPr lang="uk-UA" altLang="ko-KR" sz="36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з гендерної рівності по забезпеченню </a:t>
            </a:r>
            <a:r>
              <a:rPr lang="uk-UA" altLang="ko-KR" sz="3600" b="1" dirty="0">
                <a:solidFill>
                  <a:srgbClr val="FF0000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виконання складових восьми Стратегічних цілей Плану дій </a:t>
            </a:r>
            <a:r>
              <a:rPr lang="uk-UA" altLang="ko-KR" sz="36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– додається (Додаток 2).</a:t>
            </a:r>
            <a:endParaRPr lang="en-US" altLang="ko-KR" sz="3600" b="1" dirty="0">
              <a:solidFill>
                <a:srgbClr val="0066FF"/>
              </a:solidFill>
              <a:latin typeface="Tahoma" panose="020B0604030504040204" pitchFamily="34" charset="0"/>
              <a:ea typeface="Batang" charset="-127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03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>
            <a:extLst>
              <a:ext uri="{FF2B5EF4-FFF2-40B4-BE49-F238E27FC236}">
                <a16:creationId xmlns:a16="http://schemas.microsoft.com/office/drawing/2014/main" id="{B38CA04F-7978-4668-9460-760D28152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915566"/>
            <a:ext cx="9144000" cy="12720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3500" tIns="8100" rIns="13500" bIns="8100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58775"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24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Розгорнутий розподіл і закріплення функцій керівників </a:t>
            </a:r>
            <a:r>
              <a:rPr lang="uk-UA" altLang="ko-KR" sz="24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та </a:t>
            </a:r>
            <a:r>
              <a:rPr lang="uk-UA" altLang="ko-KR" sz="24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членів робочої групи з гендерної рівності по забезпеченню виконання складових Стратегічних цілей </a:t>
            </a:r>
            <a:r>
              <a:rPr lang="uk-UA" altLang="ko-KR" sz="24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«</a:t>
            </a:r>
            <a:r>
              <a:rPr lang="uk-UA" altLang="ko-KR" sz="24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Плану дій </a:t>
            </a:r>
            <a:r>
              <a:rPr lang="uk-UA" altLang="ko-KR" sz="2400" b="1" dirty="0" smtClean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…»</a:t>
            </a:r>
            <a:endParaRPr lang="uk-UA" altLang="ko-KR" sz="2400" b="1" dirty="0">
              <a:solidFill>
                <a:srgbClr val="0066FF"/>
              </a:solidFill>
              <a:latin typeface="Tahoma" panose="020B0604030504040204" pitchFamily="34" charset="0"/>
              <a:ea typeface="Batang" charset="-127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971035"/>
              </p:ext>
            </p:extLst>
          </p:nvPr>
        </p:nvGraphicFramePr>
        <p:xfrm>
          <a:off x="35496" y="2283718"/>
          <a:ext cx="8892480" cy="2286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92136">
                  <a:extLst>
                    <a:ext uri="{9D8B030D-6E8A-4147-A177-3AD203B41FA5}">
                      <a16:colId xmlns:a16="http://schemas.microsoft.com/office/drawing/2014/main" val="3429530245"/>
                    </a:ext>
                  </a:extLst>
                </a:gridCol>
                <a:gridCol w="6700344">
                  <a:extLst>
                    <a:ext uri="{9D8B030D-6E8A-4147-A177-3AD203B41FA5}">
                      <a16:colId xmlns:a16="http://schemas.microsoft.com/office/drawing/2014/main" val="1089182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Прізвища закріплених</a:t>
                      </a:r>
                      <a:endParaRPr lang="en-US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Стратегічні цілі (за Планом дій)</a:t>
                      </a:r>
                      <a:endParaRPr lang="en-US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716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цілому – Мазур М.О.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7670" marR="2540"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4.1. Стратегічна ціль №1.</a:t>
                      </a:r>
                      <a:endParaRPr lang="en-US" sz="18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2540" algn="ctr"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Ґендерний баланс у керівництві та прийнятті рішень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3810" indent="17463" algn="just">
                        <a:spcAft>
                          <a:spcPts val="600"/>
                        </a:spcAf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Мета: запровадження ефективної системи управління процесами імплементації принципів ґендерної рівності.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0665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22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96175"/>
              </p:ext>
            </p:extLst>
          </p:nvPr>
        </p:nvGraphicFramePr>
        <p:xfrm>
          <a:off x="19989" y="902061"/>
          <a:ext cx="9073008" cy="39076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460821434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1718050086"/>
                    </a:ext>
                  </a:extLst>
                </a:gridCol>
              </a:tblGrid>
              <a:tr h="1461485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Мазур М.О.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1105" marR="41105" marT="0" marB="0"/>
                </a:tc>
                <a:tc>
                  <a:txBody>
                    <a:bodyPr/>
                    <a:lstStyle/>
                    <a:p>
                      <a:pPr marL="0" marR="3810" indent="0" algn="just">
                        <a:spcAft>
                          <a:spcPts val="300"/>
                        </a:spcAft>
                      </a:pPr>
                      <a:r>
                        <a:rPr lang="uk-UA" sz="1600" b="1" spc="-3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4.1.1 Завдання: </a:t>
                      </a:r>
                      <a:r>
                        <a:rPr lang="uk-UA" sz="1600" spc="-3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з’ясувати, чи </a:t>
                      </a:r>
                      <a:r>
                        <a:rPr lang="uk-UA" sz="1600" spc="-3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пропорційно</a:t>
                      </a:r>
                      <a:r>
                        <a:rPr lang="uk-UA" sz="1600" spc="-3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представлені жінки та чоловіки на рівні прийняття рішень в КПІ ім. Ігоря Сікорського.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17780" algn="just"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 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проведення дослідження представленості жінок у керівництві університету та на рівні навчально-наукових інститутів та факультетів;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17780" algn="just"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аналіз даних, моніторинг змін, розробка рекомендацій.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1105" marR="41105" marT="0" marB="0"/>
                </a:tc>
                <a:extLst>
                  <a:ext uri="{0D108BD9-81ED-4DB2-BD59-A6C34878D82A}">
                    <a16:rowId xmlns:a16="http://schemas.microsoft.com/office/drawing/2014/main" val="678315365"/>
                  </a:ext>
                </a:extLst>
              </a:tr>
              <a:tr h="236844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Стребкова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Ю.В.,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Іщенко А.М.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1105" marR="41105" marT="0" marB="0"/>
                </a:tc>
                <a:tc>
                  <a:txBody>
                    <a:bodyPr/>
                    <a:lstStyle/>
                    <a:p>
                      <a:pPr marR="3810" indent="17780" algn="just">
                        <a:spcAft>
                          <a:spcPts val="300"/>
                        </a:spcAft>
                        <a:tabLst>
                          <a:tab pos="270510" algn="l"/>
                          <a:tab pos="741680" algn="l"/>
                        </a:tabLs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4.1.2. Завдання: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інформування та ознайомлення керівництва університету, керівників підрозділів та їхніх заступників/заступниць із сучасними недискримінаційними практиками управління за напрямками роботи.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17780" algn="just">
                        <a:spcAft>
                          <a:spcPts val="300"/>
                        </a:spcAft>
                        <a:tabLst>
                          <a:tab pos="270510" algn="l"/>
                          <a:tab pos="702310" algn="l"/>
                        </a:tabLs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 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курси підвищення кваліфікації за ґендерною тематикою.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295275" algn="just">
                        <a:spcAft>
                          <a:spcPts val="300"/>
                        </a:spcAft>
                        <a:tabLst>
                          <a:tab pos="270510" algn="l"/>
                          <a:tab pos="7023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Розробити базовий курс (Ю.В. </a:t>
                      </a:r>
                      <a:r>
                        <a:rPr lang="uk-UA" sz="16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Стребкова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«Ґендерна пропедевтика», «Ґендерні дослідження», «Ґендерні студії») та профільній (А.М. Іщенко «Комплексний ґендерний підхід на державній службі», «Реалізація ґендерної політики</a:t>
                      </a:r>
                      <a:r>
                        <a:rPr lang="uk-UA" sz="16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»).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1105" marR="41105" marT="0" marB="0"/>
                </a:tc>
                <a:extLst>
                  <a:ext uri="{0D108BD9-81ED-4DB2-BD59-A6C34878D82A}">
                    <a16:rowId xmlns:a16="http://schemas.microsoft.com/office/drawing/2014/main" val="4244131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595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850700"/>
              </p:ext>
            </p:extLst>
          </p:nvPr>
        </p:nvGraphicFramePr>
        <p:xfrm>
          <a:off x="28600" y="987574"/>
          <a:ext cx="9073008" cy="35762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31032">
                  <a:extLst>
                    <a:ext uri="{9D8B030D-6E8A-4147-A177-3AD203B41FA5}">
                      <a16:colId xmlns:a16="http://schemas.microsoft.com/office/drawing/2014/main" val="2306102128"/>
                    </a:ext>
                  </a:extLst>
                </a:gridCol>
                <a:gridCol w="7841976">
                  <a:extLst>
                    <a:ext uri="{9D8B030D-6E8A-4147-A177-3AD203B41FA5}">
                      <a16:colId xmlns:a16="http://schemas.microsoft.com/office/drawing/2014/main" val="1025725365"/>
                    </a:ext>
                  </a:extLst>
                </a:gridCol>
              </a:tblGrid>
              <a:tr h="1111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Мазур М.О.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896" marR="39896" marT="0" marB="0"/>
                </a:tc>
                <a:tc>
                  <a:txBody>
                    <a:bodyPr/>
                    <a:lstStyle/>
                    <a:p>
                      <a:pPr marR="3810" indent="17780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4.1.3. Завдання: </a:t>
                      </a: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запровадження практик застосування </a:t>
                      </a:r>
                      <a:r>
                        <a:rPr lang="uk-UA" sz="14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ґендерно</a:t>
                      </a: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чутливої мови у діловій комунікації університету.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7670" marR="3810" indent="17780" algn="just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1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2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77825" marR="3810" indent="-180340"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освітні заходи із застосування </a:t>
                      </a:r>
                      <a:r>
                        <a:rPr lang="uk-UA" sz="14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фемінітивів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залучення фахівців із ґендерної лінгвістики;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77825" marR="3810" indent="-180340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робота гуртка Ґендерної лінгвістики.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896" marR="39896" marT="0" marB="0"/>
                </a:tc>
                <a:extLst>
                  <a:ext uri="{0D108BD9-81ED-4DB2-BD59-A6C34878D82A}">
                    <a16:rowId xmlns:a16="http://schemas.microsoft.com/office/drawing/2014/main" val="3810758263"/>
                  </a:ext>
                </a:extLst>
              </a:tr>
              <a:tr h="18795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Мазур М.О., Іщенко А.М.</a:t>
                      </a:r>
                      <a:endParaRPr lang="en-US" sz="105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896" marR="39896" marT="0" marB="0"/>
                </a:tc>
                <a:tc>
                  <a:txBody>
                    <a:bodyPr/>
                    <a:lstStyle/>
                    <a:p>
                      <a:pPr marL="407670" marR="3810" indent="17780" algn="just">
                        <a:spcBef>
                          <a:spcPts val="360"/>
                        </a:spcBef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4.1.4. Показники:</a:t>
                      </a:r>
                      <a:endParaRPr lang="en-US" sz="12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-162560" algn="just">
                        <a:spcAft>
                          <a:spcPts val="40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7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Розподілені за статтю дані щодо займаних посад у керівництві університету та підрозділів за кожний рік, починаючи із 2023 року;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-162560" algn="just">
                        <a:spcAft>
                          <a:spcPts val="40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проведених заходів на забезпечення виконання стратегічної цілі;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-162560" algn="just">
                        <a:spcAft>
                          <a:spcPts val="40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прийнятих нормативних документів на забезпечення виконання стратегічної цілі;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-162560" algn="just"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осіб, що пройшли підвищення кваліфікації, – розподілені за статтю;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3810" indent="-162560" algn="just"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Інші (у відповідності до вимог Розпорядження КМУ від 02.12.2020 року № 1517-р.)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896" marR="39896" marT="0" marB="0"/>
                </a:tc>
                <a:extLst>
                  <a:ext uri="{0D108BD9-81ED-4DB2-BD59-A6C34878D82A}">
                    <a16:rowId xmlns:a16="http://schemas.microsoft.com/office/drawing/2014/main" val="2146132515"/>
                  </a:ext>
                </a:extLst>
              </a:tr>
              <a:tr h="425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5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896" marR="39896" marT="0" marB="0"/>
                </a:tc>
                <a:tc>
                  <a:txBody>
                    <a:bodyPr/>
                    <a:lstStyle/>
                    <a:p>
                      <a:pPr marR="3810" indent="17780" algn="just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4.1.5. Звітний період: 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щороку, починаючи з 2023 року.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896" marR="39896" marT="0" marB="0"/>
                </a:tc>
                <a:extLst>
                  <a:ext uri="{0D108BD9-81ED-4DB2-BD59-A6C34878D82A}">
                    <a16:rowId xmlns:a16="http://schemas.microsoft.com/office/drawing/2014/main" val="893491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18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1105280"/>
            <a:ext cx="9160277" cy="28346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1.3.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Розподілити функції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керівного складу робочої групи з питань гендерної рівності КПІ ім. Ігоря Сікорського;</a:t>
            </a:r>
          </a:p>
          <a:p>
            <a:pPr indent="267891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членів робочої групи </a:t>
            </a:r>
          </a:p>
          <a:p>
            <a:pPr marL="452438" indent="266700" algn="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(січень, Сидоренко С.І.,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Желяскова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Т.М., 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</a:br>
            <a:r>
              <a:rPr lang="uk-UA" sz="2400" b="1" dirty="0" err="1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Акімова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О.А., Мазур М.О</a:t>
            </a:r>
            <a:r>
              <a:rPr lang="uk-UA" sz="24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uk-UA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спільно </a:t>
            </a:r>
            <a:r>
              <a:rPr lang="uk-U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з головами комісій Вченої ради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Акімовою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Тимофєєвим В.І., </a:t>
            </a:r>
            <a:r>
              <a:rPr lang="uk-UA" sz="2400" b="1" dirty="0" err="1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Лінючовою</a:t>
            </a:r>
            <a:r>
              <a:rPr lang="uk-UA" sz="2400" b="1" dirty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О.А., Вовк О.О., Бевз С.І.).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Організаційні заходи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37007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527801"/>
              </p:ext>
            </p:extLst>
          </p:nvPr>
        </p:nvGraphicFramePr>
        <p:xfrm>
          <a:off x="107504" y="1419622"/>
          <a:ext cx="8892480" cy="2286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92136">
                  <a:extLst>
                    <a:ext uri="{9D8B030D-6E8A-4147-A177-3AD203B41FA5}">
                      <a16:colId xmlns:a16="http://schemas.microsoft.com/office/drawing/2014/main" val="3429530245"/>
                    </a:ext>
                  </a:extLst>
                </a:gridCol>
                <a:gridCol w="6700344">
                  <a:extLst>
                    <a:ext uri="{9D8B030D-6E8A-4147-A177-3AD203B41FA5}">
                      <a16:colId xmlns:a16="http://schemas.microsoft.com/office/drawing/2014/main" val="1089182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Прізвища закріплених</a:t>
                      </a:r>
                      <a:endParaRPr lang="en-US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Стратегічні цілі (за Планом дій)</a:t>
                      </a:r>
                      <a:endParaRPr lang="en-US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716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цілому – </a:t>
                      </a:r>
                      <a:r>
                        <a:rPr lang="uk-UA" sz="20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7670" marR="2540"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Стратегічна ціль </a:t>
                      </a:r>
                      <a:r>
                        <a:rPr lang="uk-UA" sz="20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№2.</a:t>
                      </a:r>
                      <a:endParaRPr lang="en-US" sz="18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2540" algn="ctr">
                        <a:spcAft>
                          <a:spcPts val="600"/>
                        </a:spcAft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Ґендерна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рівність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при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наборі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прогресуванні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2540" algn="just">
                        <a:spcAft>
                          <a:spcPts val="600"/>
                        </a:spcAft>
                      </a:pPr>
                      <a:r>
                        <a:rPr lang="uk-UA" sz="20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Мета:</a:t>
                      </a:r>
                      <a:r>
                        <a:rPr lang="uk-UA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створення</a:t>
                      </a:r>
                      <a:r>
                        <a:rPr lang="ru-RU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рівних</a:t>
                      </a:r>
                      <a:r>
                        <a:rPr lang="ru-RU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можливостей</a:t>
                      </a:r>
                      <a:r>
                        <a:rPr lang="ru-RU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для </a:t>
                      </a:r>
                      <a:r>
                        <a:rPr lang="ru-RU" sz="20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жінок</a:t>
                      </a:r>
                      <a:r>
                        <a:rPr lang="ru-RU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і </a:t>
                      </a:r>
                      <a:r>
                        <a:rPr lang="ru-RU" sz="20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чоловіків</a:t>
                      </a:r>
                      <a:r>
                        <a:rPr lang="ru-RU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 числа персоналу та </a:t>
                      </a:r>
                      <a:r>
                        <a:rPr lang="ru-RU" sz="20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студентства</a:t>
                      </a:r>
                      <a:r>
                        <a:rPr lang="ru-RU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при </a:t>
                      </a:r>
                      <a:r>
                        <a:rPr lang="ru-RU" sz="20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наборі</a:t>
                      </a:r>
                      <a:r>
                        <a:rPr lang="ru-RU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 </a:t>
                      </a:r>
                      <a:r>
                        <a:rPr lang="ru-RU" sz="20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прогресуванні</a:t>
                      </a:r>
                      <a:r>
                        <a:rPr lang="ru-RU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0665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370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332269"/>
              </p:ext>
            </p:extLst>
          </p:nvPr>
        </p:nvGraphicFramePr>
        <p:xfrm>
          <a:off x="107504" y="1347614"/>
          <a:ext cx="8928992" cy="3002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3548308917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7348779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540" indent="25400" algn="just">
                        <a:spcAft>
                          <a:spcPts val="600"/>
                        </a:spcAft>
                      </a:pPr>
                      <a:r>
                        <a:rPr lang="uk-UA" sz="24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4.2.1. Завдання: </a:t>
                      </a: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провести пілотну </a:t>
                      </a:r>
                      <a:r>
                        <a:rPr lang="uk-UA" sz="24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антидискримінаційну</a:t>
                      </a: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експертизу матеріалів для вступників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 КП</a:t>
                      </a: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 ім. Ігоря Сікорського.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2540" indent="25400" algn="just">
                        <a:spcAft>
                          <a:spcPts val="600"/>
                        </a:spcAft>
                      </a:pPr>
                      <a:r>
                        <a:rPr lang="uk-UA" sz="2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uk-UA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</a:t>
                      </a:r>
                      <a:r>
                        <a:rPr lang="uk-UA" sz="2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 заходи: </a:t>
                      </a:r>
                      <a:r>
                        <a:rPr lang="uk-UA" sz="2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здійснення вибіркової перевірки матеріалів для вступників до КПІ ім. Ігоря Сікорського на відповідність принципам ґендерної рівності та недискримінації.</a:t>
                      </a:r>
                      <a:endParaRPr lang="en-US" sz="16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4438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7168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524570"/>
              </p:ext>
            </p:extLst>
          </p:nvPr>
        </p:nvGraphicFramePr>
        <p:xfrm>
          <a:off x="107504" y="987574"/>
          <a:ext cx="8928991" cy="37651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01138">
                  <a:extLst>
                    <a:ext uri="{9D8B030D-6E8A-4147-A177-3AD203B41FA5}">
                      <a16:colId xmlns:a16="http://schemas.microsoft.com/office/drawing/2014/main" val="675353671"/>
                    </a:ext>
                  </a:extLst>
                </a:gridCol>
                <a:gridCol w="6727853">
                  <a:extLst>
                    <a:ext uri="{9D8B030D-6E8A-4147-A177-3AD203B41FA5}">
                      <a16:colId xmlns:a16="http://schemas.microsoft.com/office/drawing/2014/main" val="2411099472"/>
                    </a:ext>
                  </a:extLst>
                </a:gridCol>
              </a:tblGrid>
              <a:tr h="2139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Остролуцька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Л.М.,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Стефанович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Д.Л.,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Балашов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Д.В., </a:t>
                      </a:r>
                      <a:endParaRPr lang="uk-UA" sz="1600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Цуріна</a:t>
                      </a: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Н.О.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9538" marR="49538" marT="0" marB="0"/>
                </a:tc>
                <a:tc>
                  <a:txBody>
                    <a:bodyPr/>
                    <a:lstStyle/>
                    <a:p>
                      <a:pPr marL="87313" marR="2540" indent="25400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4.2.2. Завдання: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забезпечити комунікаційну та візуальну підтримку ґендерної рівності в медіа-контенті університету.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7670" marR="2540" algn="l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1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154940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ведення колонки ґендерного </a:t>
                      </a:r>
                      <a:r>
                        <a:rPr lang="uk-UA" sz="16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мейнстримінгу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у виданнях «Київський політехнік», "Світ";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154940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поширення новин ґендерної політики, тематичних фото- та відеоматеріалів з ґендерної рівності на інформаційних ресурсах університету, кафедр, навчально-наукових інститутів і факультетів університету.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9538" marR="49538" marT="0" marB="0"/>
                </a:tc>
                <a:extLst>
                  <a:ext uri="{0D108BD9-81ED-4DB2-BD59-A6C34878D82A}">
                    <a16:rowId xmlns:a16="http://schemas.microsoft.com/office/drawing/2014/main" val="960800930"/>
                  </a:ext>
                </a:extLst>
              </a:tr>
              <a:tr h="869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9538" marR="49538" marT="0" marB="0"/>
                </a:tc>
                <a:tc>
                  <a:txBody>
                    <a:bodyPr/>
                    <a:lstStyle/>
                    <a:p>
                      <a:pPr marL="87313" marR="2540" indent="0" algn="l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4.2.3. Показники:</a:t>
                      </a:r>
                      <a:endParaRPr lang="en-US" sz="11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245110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інформаційних матеріалів (публікацій);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245110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проведених заходів</a:t>
                      </a:r>
                      <a:r>
                        <a:rPr lang="uk-UA" sz="16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9538" marR="49538" marT="0" marB="0"/>
                </a:tc>
                <a:extLst>
                  <a:ext uri="{0D108BD9-81ED-4DB2-BD59-A6C34878D82A}">
                    <a16:rowId xmlns:a16="http://schemas.microsoft.com/office/drawing/2014/main" val="3305171302"/>
                  </a:ext>
                </a:extLst>
              </a:tr>
              <a:tr h="407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9538" marR="49538" marT="0" marB="0"/>
                </a:tc>
                <a:tc>
                  <a:txBody>
                    <a:bodyPr/>
                    <a:lstStyle/>
                    <a:p>
                      <a:pPr marL="0" marR="2540" indent="87313">
                        <a:spcAft>
                          <a:spcPts val="60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4.2.4. Звітний період: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щороку, починаючи з 2023 р</a:t>
                      </a:r>
                      <a:r>
                        <a:rPr lang="uk-UA" sz="16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9538" marR="49538" marT="0" marB="0"/>
                </a:tc>
                <a:extLst>
                  <a:ext uri="{0D108BD9-81ED-4DB2-BD59-A6C34878D82A}">
                    <a16:rowId xmlns:a16="http://schemas.microsoft.com/office/drawing/2014/main" val="3581119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2991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4880"/>
              </p:ext>
            </p:extLst>
          </p:nvPr>
        </p:nvGraphicFramePr>
        <p:xfrm>
          <a:off x="107504" y="915566"/>
          <a:ext cx="8892480" cy="3703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92136">
                  <a:extLst>
                    <a:ext uri="{9D8B030D-6E8A-4147-A177-3AD203B41FA5}">
                      <a16:colId xmlns:a16="http://schemas.microsoft.com/office/drawing/2014/main" val="3429530245"/>
                    </a:ext>
                  </a:extLst>
                </a:gridCol>
                <a:gridCol w="6700344">
                  <a:extLst>
                    <a:ext uri="{9D8B030D-6E8A-4147-A177-3AD203B41FA5}">
                      <a16:colId xmlns:a16="http://schemas.microsoft.com/office/drawing/2014/main" val="1089182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Прізвища закріплених</a:t>
                      </a:r>
                      <a:endParaRPr lang="en-US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Стратегічні цілі (за Планом дій)</a:t>
                      </a:r>
                      <a:endParaRPr lang="en-US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716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цілому – </a:t>
                      </a:r>
                      <a:r>
                        <a:rPr lang="uk-UA" sz="18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7670" marR="2540"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4.3.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Стратегічна ціль </a:t>
                      </a:r>
                      <a:r>
                        <a:rPr lang="uk-UA" sz="18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№3.</a:t>
                      </a:r>
                      <a:endParaRPr lang="en-US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2540" algn="ctr">
                        <a:spcAft>
                          <a:spcPts val="600"/>
                        </a:spcAft>
                      </a:pP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Інтеграція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ґендерного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мейнстримінгу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 </a:t>
                      </a: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навчально-методичної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роботи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2540" algn="just">
                        <a:spcAft>
                          <a:spcPts val="600"/>
                        </a:spcAft>
                      </a:pPr>
                      <a:r>
                        <a:rPr lang="uk-UA" sz="18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Мета:</a:t>
                      </a:r>
                      <a:r>
                        <a:rPr lang="uk-UA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методичне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забезпечення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університету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вільне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від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ґендерних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стереотипів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диспропорцій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дискримінації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за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ознакою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статі</a:t>
                      </a:r>
                      <a:r>
                        <a:rPr lang="ru-RU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6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0665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marR="2540" indent="25400" algn="just">
                        <a:spcAft>
                          <a:spcPts val="60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4.3.1. Завдання: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оцінити рівень відповідності навчальних програм та матеріалів стандартам та нормам ґендерної рівності.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25400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 заходи: 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здійснити вибіркову перевірку методичних матеріалів із грифом університету на відповідність принципам ґендерної рівності та недискримінації.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05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3565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9102"/>
              </p:ext>
            </p:extLst>
          </p:nvPr>
        </p:nvGraphicFramePr>
        <p:xfrm>
          <a:off x="107504" y="1131590"/>
          <a:ext cx="9000999" cy="3444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18889">
                  <a:extLst>
                    <a:ext uri="{9D8B030D-6E8A-4147-A177-3AD203B41FA5}">
                      <a16:colId xmlns:a16="http://schemas.microsoft.com/office/drawing/2014/main" val="1132556851"/>
                    </a:ext>
                  </a:extLst>
                </a:gridCol>
                <a:gridCol w="6782110">
                  <a:extLst>
                    <a:ext uri="{9D8B030D-6E8A-4147-A177-3AD203B41FA5}">
                      <a16:colId xmlns:a16="http://schemas.microsoft.com/office/drawing/2014/main" val="3179954742"/>
                    </a:ext>
                  </a:extLst>
                </a:gridCol>
              </a:tblGrid>
              <a:tr h="1138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3799" marR="43799" marT="0" marB="0"/>
                </a:tc>
                <a:tc>
                  <a:txBody>
                    <a:bodyPr/>
                    <a:lstStyle/>
                    <a:p>
                      <a:pPr marL="87313" marR="2540" indent="25400" algn="just">
                        <a:spcAft>
                          <a:spcPts val="600"/>
                        </a:spcAft>
                        <a:tabLst>
                          <a:tab pos="270510" algn="l"/>
                          <a:tab pos="676275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4.3.2. Завдання: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навчання гарантів освітньо-професійних та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освітньо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-наукових програм проведенню ґендерних експертиз навчальних програм.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25400" algn="just">
                        <a:spcAft>
                          <a:spcPts val="600"/>
                        </a:spcAft>
                        <a:tabLst>
                          <a:tab pos="270510" algn="l"/>
                          <a:tab pos="676275" algn="l"/>
                        </a:tabLs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 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тренінги для гарантів освітньо-професійних та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освітньо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-наукових програм та робочих груп з акредитації.</a:t>
                      </a:r>
                      <a:endParaRPr lang="en-US" sz="12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3799" marR="43799" marT="0" marB="0"/>
                </a:tc>
                <a:extLst>
                  <a:ext uri="{0D108BD9-81ED-4DB2-BD59-A6C34878D82A}">
                    <a16:rowId xmlns:a16="http://schemas.microsoft.com/office/drawing/2014/main" val="2469903234"/>
                  </a:ext>
                </a:extLst>
              </a:tr>
              <a:tr h="1294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Т.М.,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Сімашко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І.В.</a:t>
                      </a:r>
                      <a:endParaRPr lang="en-US" sz="12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3799" marR="43799" marT="0" marB="0"/>
                </a:tc>
                <a:tc>
                  <a:txBody>
                    <a:bodyPr/>
                    <a:lstStyle/>
                    <a:p>
                      <a:pPr marL="87313" marR="2540" indent="25400" algn="just">
                        <a:spcAft>
                          <a:spcPts val="600"/>
                        </a:spcAft>
                        <a:tabLst>
                          <a:tab pos="270510" algn="l"/>
                          <a:tab pos="676275" algn="l"/>
                        </a:tabLs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4.3.4. Завдання: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інтеграція ґендерної компоненти до програм підготовки фахівців інженерних та технічних спеціальностей.</a:t>
                      </a:r>
                      <a:endParaRPr lang="en-US" sz="12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25400" algn="just"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 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розробка та викладання вибіркової дисципліни ґендерної тематики відповідно до зацікавленості цільової аудиторії (здобувачів та науково-педагогічних працівників).</a:t>
                      </a:r>
                      <a:endParaRPr lang="en-US" sz="16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3799" marR="43799" marT="0" marB="0"/>
                </a:tc>
                <a:extLst>
                  <a:ext uri="{0D108BD9-81ED-4DB2-BD59-A6C34878D82A}">
                    <a16:rowId xmlns:a16="http://schemas.microsoft.com/office/drawing/2014/main" val="1649202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6247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38650"/>
              </p:ext>
            </p:extLst>
          </p:nvPr>
        </p:nvGraphicFramePr>
        <p:xfrm>
          <a:off x="179512" y="1419622"/>
          <a:ext cx="8856984" cy="1905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83385">
                  <a:extLst>
                    <a:ext uri="{9D8B030D-6E8A-4147-A177-3AD203B41FA5}">
                      <a16:colId xmlns:a16="http://schemas.microsoft.com/office/drawing/2014/main" val="628741346"/>
                    </a:ext>
                  </a:extLst>
                </a:gridCol>
                <a:gridCol w="6673599">
                  <a:extLst>
                    <a:ext uri="{9D8B030D-6E8A-4147-A177-3AD203B41FA5}">
                      <a16:colId xmlns:a16="http://schemas.microsoft.com/office/drawing/2014/main" val="33387328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Іщенко А.М., </a:t>
                      </a: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Стребкова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Ю.В.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540" indent="25400" algn="just">
                        <a:spcAft>
                          <a:spcPts val="600"/>
                        </a:spcAft>
                        <a:tabLst>
                          <a:tab pos="270510" algn="l"/>
                          <a:tab pos="676275" algn="l"/>
                        </a:tabLs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4.3.3. Завдання: 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інтеграція ґендерної компоненти до програм підготовки фахівців соціально-гуманітарного спрямування.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2540" indent="25400" algn="just">
                        <a:spcAft>
                          <a:spcPts val="600"/>
                        </a:spcAft>
                        <a:tabLst>
                          <a:tab pos="270510" algn="l"/>
                          <a:tab pos="676275" algn="l"/>
                        </a:tabLs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 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уведення викладання дисциплін ґендерної тематики до планів підготовки фахівців соціально-гуманітарного спрямування.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2026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8956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07504" y="917575"/>
          <a:ext cx="8928992" cy="38935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83728567"/>
                    </a:ext>
                  </a:extLst>
                </a:gridCol>
                <a:gridCol w="7776864">
                  <a:extLst>
                    <a:ext uri="{9D8B030D-6E8A-4147-A177-3AD203B41FA5}">
                      <a16:colId xmlns:a16="http://schemas.microsoft.com/office/drawing/2014/main" val="519101277"/>
                    </a:ext>
                  </a:extLst>
                </a:gridCol>
              </a:tblGrid>
              <a:tr h="3232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349" marR="45349" marT="0" marB="0"/>
                </a:tc>
                <a:tc>
                  <a:txBody>
                    <a:bodyPr/>
                    <a:lstStyle/>
                    <a:p>
                      <a:pPr marL="271463" marR="2540" indent="-179388" algn="just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4.3.5. Показники:</a:t>
                      </a:r>
                      <a:endParaRPr lang="en-US" sz="11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79388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методичних матеріалів із грифом університету, які пройшли перевірку на відповідність принципам ґендерної рівності та недискримінації;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79388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</a:t>
                      </a:r>
                      <a:r>
                        <a:rPr lang="uk-UA" sz="16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силабусів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 інженерних та технічних спеціальностей із елементами ґендерної тематики;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79388" algn="just">
                        <a:spcAft>
                          <a:spcPts val="600"/>
                        </a:spcAft>
                        <a:tabLst>
                          <a:tab pos="270510" algn="l"/>
                          <a:tab pos="4010025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наявність дисциплін ґендерної тематики в планах підготовки фахівців соціально-гуманітарного спрямування;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79388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навчальних планів з дисциплінами, модулями дисциплін ґендерного спрямування;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79388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акредитованих освітніх програм, до яких включено ґендерні компетенції;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79388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охоплення тренінгами цільової аудиторії.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349" marR="45349" marT="0" marB="0"/>
                </a:tc>
                <a:extLst>
                  <a:ext uri="{0D108BD9-81ED-4DB2-BD59-A6C34878D82A}">
                    <a16:rowId xmlns:a16="http://schemas.microsoft.com/office/drawing/2014/main" val="97838317"/>
                  </a:ext>
                </a:extLst>
              </a:tr>
              <a:tr h="5102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349" marR="45349" marT="0" marB="0"/>
                </a:tc>
                <a:tc>
                  <a:txBody>
                    <a:bodyPr/>
                    <a:lstStyle/>
                    <a:p>
                      <a:pPr marR="2540" indent="25400" algn="just">
                        <a:spcAft>
                          <a:spcPts val="60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4.3.6. Звітний період:</a:t>
                      </a:r>
                      <a:r>
                        <a:rPr lang="uk-UA" sz="16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 кінець реалізації Плану дій (2027 рік</a:t>
                      </a:r>
                      <a:r>
                        <a:rPr lang="uk-UA" sz="16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endParaRPr lang="en-US" sz="1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349" marR="45349" marT="0" marB="0"/>
                </a:tc>
                <a:extLst>
                  <a:ext uri="{0D108BD9-81ED-4DB2-BD59-A6C34878D82A}">
                    <a16:rowId xmlns:a16="http://schemas.microsoft.com/office/drawing/2014/main" val="1436048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0656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922366"/>
              </p:ext>
            </p:extLst>
          </p:nvPr>
        </p:nvGraphicFramePr>
        <p:xfrm>
          <a:off x="107504" y="915566"/>
          <a:ext cx="8928992" cy="38531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112516276"/>
                    </a:ext>
                  </a:extLst>
                </a:gridCol>
                <a:gridCol w="7632848">
                  <a:extLst>
                    <a:ext uri="{9D8B030D-6E8A-4147-A177-3AD203B41FA5}">
                      <a16:colId xmlns:a16="http://schemas.microsoft.com/office/drawing/2014/main" val="350140362"/>
                    </a:ext>
                  </a:extLst>
                </a:gridCol>
              </a:tblGrid>
              <a:tr h="341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цілому – Сидоренко С.І., </a:t>
                      </a:r>
                      <a:r>
                        <a:rPr lang="uk-UA" sz="12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 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спільно із </a:t>
                      </a:r>
                      <a:r>
                        <a:rPr lang="uk-UA" sz="12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Лінючовою</a:t>
                      </a: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О.В., Вовк О.О.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1994" marR="31994" marT="0" marB="0"/>
                </a:tc>
                <a:tc>
                  <a:txBody>
                    <a:bodyPr/>
                    <a:lstStyle/>
                    <a:p>
                      <a:pPr marL="407670" marR="3810"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4.4. Стратегічна ціль №4</a:t>
                      </a:r>
                      <a:r>
                        <a:rPr lang="uk-UA" sz="16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407670" marR="3810"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Завдання</a:t>
                      </a:r>
                      <a:r>
                        <a:rPr lang="uk-UA" sz="1600" b="1" baseline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особливої важливості: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R="2540" algn="ctr">
                        <a:spcAft>
                          <a:spcPts val="60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Імплементація ґендерної тематики у дослідницький та творчий вимір.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131763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Заходи та дії в межах цієї стратегічної цілі передбачені для університетів документом Європейської Комісії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131763" algn="just">
                        <a:spcAft>
                          <a:spcPts val="60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«Horizon Europe Guidance on Gender Equality Plans (GEPs).</a:t>
                      </a:r>
                    </a:p>
                    <a:p>
                      <a:pPr marL="87313" marR="2540" indent="131763" algn="just">
                        <a:spcAft>
                          <a:spcPts val="60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European Commission, Directorate-General for Research and Innovation, Directorate D – People, Unit D4-Democracy and European values.</a:t>
                      </a:r>
                    </a:p>
                    <a:p>
                      <a:pPr marL="87313" marR="2540" indent="131763" algn="just">
                        <a:spcAft>
                          <a:spcPts val="60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ISBN 978-92-76-3918/4-5; </a:t>
                      </a:r>
                      <a:r>
                        <a:rPr lang="en-US" sz="13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doi</a:t>
                      </a: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10.2777/876509; KI-02-21-806-EN-N»</a:t>
                      </a:r>
                      <a:r>
                        <a:rPr lang="uk-UA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131763" algn="just">
                        <a:spcAft>
                          <a:spcPts val="300"/>
                        </a:spcAft>
                      </a:pPr>
                      <a:r>
                        <a:rPr lang="uk-UA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 також Постановою КМУ від 09.10.2020 року пункт 7 "Порядку залучення, використання та моніторингу міжнародної технічної допомоги" 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131763" algn="just">
                        <a:spcAft>
                          <a:spcPts val="300"/>
                        </a:spcAft>
                      </a:pPr>
                      <a:r>
                        <a:rPr lang="uk-UA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https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://</a:t>
                      </a:r>
                      <a:r>
                        <a:rPr lang="en-US" sz="1300" u="sng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zakon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.</a:t>
                      </a:r>
                      <a:r>
                        <a:rPr lang="en-US" sz="1300" u="sng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rada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.</a:t>
                      </a:r>
                      <a:r>
                        <a:rPr lang="en-US" sz="1300" u="sng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gov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.</a:t>
                      </a:r>
                      <a:r>
                        <a:rPr lang="en-US" sz="1300" u="sng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ua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/</a:t>
                      </a:r>
                      <a:r>
                        <a:rPr lang="en-US" sz="1300" u="sng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rada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/</a:t>
                      </a:r>
                      <a:r>
                        <a:rPr lang="en-US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show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/153-2002-%</a:t>
                      </a:r>
                      <a:r>
                        <a:rPr lang="en-US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DO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%</a:t>
                      </a:r>
                      <a:r>
                        <a:rPr lang="en-US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BF</a:t>
                      </a:r>
                      <a:r>
                        <a:rPr lang="uk-UA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/</a:t>
                      </a:r>
                      <a:r>
                        <a:rPr lang="en-US" sz="1300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print</a:t>
                      </a:r>
                      <a:r>
                        <a:rPr lang="uk-UA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),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131763" algn="just">
                        <a:spcAft>
                          <a:spcPts val="300"/>
                        </a:spcAft>
                      </a:pPr>
                      <a:r>
                        <a:rPr lang="uk-UA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яку доповнено новим абзацом: "</a:t>
                      </a:r>
                      <a:r>
                        <a:rPr lang="uk-UA" sz="13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Проєктна</a:t>
                      </a:r>
                      <a:r>
                        <a:rPr lang="uk-UA" sz="13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пропозиція повинна містити: аналіз впливу проєкту (програми) на досягнення ґендерної рівності та принципів інклюзії".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131763" algn="just">
                        <a:spcAft>
                          <a:spcPts val="300"/>
                        </a:spcAft>
                      </a:pPr>
                      <a:r>
                        <a:rPr lang="uk-UA" sz="13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Мета:</a:t>
                      </a:r>
                      <a:r>
                        <a:rPr lang="uk-UA" sz="13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посилення науково-дослідної та науково-практичної діяльності з ґендерної тематики та на її міждисциплінарних перетинах з інженерними школами КПІ ім. Ігоря Сікорського.</a:t>
                      </a:r>
                      <a:endParaRPr lang="en-US" sz="13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1994" marR="31994" marT="0" marB="0"/>
                </a:tc>
                <a:extLst>
                  <a:ext uri="{0D108BD9-81ED-4DB2-BD59-A6C34878D82A}">
                    <a16:rowId xmlns:a16="http://schemas.microsoft.com/office/drawing/2014/main" val="314779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1050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706499"/>
              </p:ext>
            </p:extLst>
          </p:nvPr>
        </p:nvGraphicFramePr>
        <p:xfrm>
          <a:off x="107504" y="1059582"/>
          <a:ext cx="8928992" cy="3540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01137">
                  <a:extLst>
                    <a:ext uri="{9D8B030D-6E8A-4147-A177-3AD203B41FA5}">
                      <a16:colId xmlns:a16="http://schemas.microsoft.com/office/drawing/2014/main" val="1351505988"/>
                    </a:ext>
                  </a:extLst>
                </a:gridCol>
                <a:gridCol w="6727855">
                  <a:extLst>
                    <a:ext uri="{9D8B030D-6E8A-4147-A177-3AD203B41FA5}">
                      <a16:colId xmlns:a16="http://schemas.microsoft.com/office/drawing/2014/main" val="3912548682"/>
                    </a:ext>
                  </a:extLst>
                </a:gridCol>
              </a:tblGrid>
              <a:tr h="341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цілому – </a:t>
                      </a: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Сидоренко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С.І.,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 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спільно із </a:t>
                      </a: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uk-UA" sz="16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Лінючовою</a:t>
                      </a: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О.В., </a:t>
                      </a: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Вовк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О.О.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0612" marR="20612" marT="0" marB="0"/>
                </a:tc>
                <a:tc>
                  <a:txBody>
                    <a:bodyPr/>
                    <a:lstStyle/>
                    <a:p>
                      <a:pPr marL="87313" marR="2540" indent="298450" algn="just">
                        <a:spcAft>
                          <a:spcPts val="300"/>
                        </a:spcAf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4.4.1. Завдання: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зробити КПІ ім. Ігоря Сікорського платформою для посилення позицій України в європейському дослідницькому просторі та європейській зоні вищої освіти за ґендерним напрямом, здійснити впровадження ґендерних інновацій в системі вищої технічної освіти України та природничих, фундаментальних та інженерних наук.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298450" algn="just">
                        <a:spcBef>
                          <a:spcPts val="360"/>
                        </a:spcBef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29845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в міжнародній проєктно-грантовій діяльності в ґендерній сфері виходити із принципів міждисциплінарного підходу: будувати проєктні пропозиції до конкурсів програм "Горизонт Європа", ERASMUS+(KA2) та ін. на міждисциплінарних перетинах тематичних спрямувань інженерних шкіл університету (космос, авіа- і ядерні технології, зелена енергетика, чиста вода, зміни клімату і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т.і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.) з ґендерним напрямом</a:t>
                      </a: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0612" marR="20612" marT="0" marB="0"/>
                </a:tc>
                <a:extLst>
                  <a:ext uri="{0D108BD9-81ED-4DB2-BD59-A6C34878D82A}">
                    <a16:rowId xmlns:a16="http://schemas.microsoft.com/office/drawing/2014/main" val="2345574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3570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07504" y="1203598"/>
          <a:ext cx="8928992" cy="29523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01137">
                  <a:extLst>
                    <a:ext uri="{9D8B030D-6E8A-4147-A177-3AD203B41FA5}">
                      <a16:colId xmlns:a16="http://schemas.microsoft.com/office/drawing/2014/main" val="568839719"/>
                    </a:ext>
                  </a:extLst>
                </a:gridCol>
                <a:gridCol w="6727855">
                  <a:extLst>
                    <a:ext uri="{9D8B030D-6E8A-4147-A177-3AD203B41FA5}">
                      <a16:colId xmlns:a16="http://schemas.microsoft.com/office/drawing/2014/main" val="383886291"/>
                    </a:ext>
                  </a:extLst>
                </a:gridCol>
              </a:tblGrid>
              <a:tr h="2952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66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612" marR="20612" marT="0" marB="0"/>
                </a:tc>
                <a:tc>
                  <a:txBody>
                    <a:bodyPr/>
                    <a:lstStyle/>
                    <a:p>
                      <a:pPr marL="271463" indent="-184150" algn="just">
                        <a:spcAft>
                          <a:spcPts val="300"/>
                        </a:spcAft>
                      </a:pPr>
                      <a:r>
                        <a:rPr lang="uk-UA" sz="2000" b="0" dirty="0" smtClean="0">
                          <a:solidFill>
                            <a:srgbClr val="0066FF"/>
                          </a:solidFill>
                          <a:effectLst/>
                        </a:rPr>
                        <a:t>–</a:t>
                      </a:r>
                      <a:r>
                        <a:rPr lang="uk-UA" sz="2000" b="0" dirty="0">
                          <a:solidFill>
                            <a:srgbClr val="0066FF"/>
                          </a:solidFill>
                          <a:effectLst/>
                        </a:rPr>
                        <a:t> використовувати нові можливості, що розкриваються у зв'язку із Ініціативою Єврокомісара Марії Габріель від 1 грудня 2022 року "Інкубація свободи для України";</a:t>
                      </a:r>
                      <a:endParaRPr lang="en-US" sz="1600" b="0" dirty="0">
                        <a:solidFill>
                          <a:srgbClr val="0066FF"/>
                        </a:solidFill>
                        <a:effectLst/>
                      </a:endParaRPr>
                    </a:p>
                    <a:p>
                      <a:pPr marL="271463" marR="2540" indent="-18415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b="0" dirty="0">
                          <a:solidFill>
                            <a:srgbClr val="FF0000"/>
                          </a:solidFill>
                          <a:effectLst/>
                        </a:rPr>
                        <a:t>– на порталі ЄК "</a:t>
                      </a:r>
                      <a:r>
                        <a:rPr lang="uk-UA" sz="2000" b="0" dirty="0" err="1">
                          <a:solidFill>
                            <a:srgbClr val="FF0000"/>
                          </a:solidFill>
                          <a:effectLst/>
                        </a:rPr>
                        <a:t>Funding</a:t>
                      </a:r>
                      <a:r>
                        <a:rPr lang="uk-UA" sz="2000" b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2000" b="0" dirty="0" err="1">
                          <a:solidFill>
                            <a:srgbClr val="FF0000"/>
                          </a:solidFill>
                          <a:effectLst/>
                        </a:rPr>
                        <a:t>and</a:t>
                      </a:r>
                      <a:r>
                        <a:rPr lang="uk-UA" sz="2000" b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2000" b="0" dirty="0" err="1">
                          <a:solidFill>
                            <a:srgbClr val="FF0000"/>
                          </a:solidFill>
                          <a:effectLst/>
                        </a:rPr>
                        <a:t>Tenders</a:t>
                      </a:r>
                      <a:r>
                        <a:rPr lang="uk-UA" sz="2000" b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2000" b="0" dirty="0" err="1">
                          <a:solidFill>
                            <a:srgbClr val="FF0000"/>
                          </a:solidFill>
                          <a:effectLst/>
                        </a:rPr>
                        <a:t>Opportunities</a:t>
                      </a:r>
                      <a:r>
                        <a:rPr lang="uk-UA" sz="2000" b="0" dirty="0">
                          <a:solidFill>
                            <a:srgbClr val="FF0000"/>
                          </a:solidFill>
                          <a:effectLst/>
                        </a:rPr>
                        <a:t>" пропонувати наукові школи КПІ як партнерів консорціумів вчених, що готують міждисциплінарні з ґендерним напрямом проєктні пропозиції до конкурсів програм "Горизонт Європа", ERASMUS+(KA2) та ін</a:t>
                      </a:r>
                      <a:r>
                        <a:rPr lang="uk-UA" sz="2000" b="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20612" marR="20612" marT="0" marB="0"/>
                </a:tc>
                <a:extLst>
                  <a:ext uri="{0D108BD9-81ED-4DB2-BD59-A6C34878D82A}">
                    <a16:rowId xmlns:a16="http://schemas.microsoft.com/office/drawing/2014/main" val="505903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52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>
            <a:extLst>
              <a:ext uri="{FF2B5EF4-FFF2-40B4-BE49-F238E27FC236}">
                <a16:creationId xmlns:a16="http://schemas.microsoft.com/office/drawing/2014/main" id="{B38CA04F-7978-4668-9460-760D28152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297"/>
            <a:ext cx="8388424" cy="1112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3500" tIns="8100" rIns="13500" bIns="8100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24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Розподіл і закріплення функцій керівного складу 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24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і членів робочої групи з гендерної рівності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uk-UA" altLang="ko-KR" sz="2400" b="1" dirty="0">
                <a:solidFill>
                  <a:srgbClr val="0066FF"/>
                </a:solidFill>
                <a:latin typeface="Tahoma" panose="020B0604030504040204" pitchFamily="34" charset="0"/>
                <a:ea typeface="Batang" charset="-127"/>
                <a:cs typeface="Tahoma" panose="020B0604030504040204" pitchFamily="34" charset="0"/>
              </a:rPr>
              <a:t>КПІ ім. Ігоря Сікорського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79512" y="1265694"/>
          <a:ext cx="8784976" cy="3250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506">
                  <a:extLst>
                    <a:ext uri="{9D8B030D-6E8A-4147-A177-3AD203B41FA5}">
                      <a16:colId xmlns:a16="http://schemas.microsoft.com/office/drawing/2014/main" val="1116198169"/>
                    </a:ext>
                  </a:extLst>
                </a:gridCol>
                <a:gridCol w="6681470">
                  <a:extLst>
                    <a:ext uri="{9D8B030D-6E8A-4147-A177-3AD203B41FA5}">
                      <a16:colId xmlns:a16="http://schemas.microsoft.com/office/drawing/2014/main" val="151126614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</a:t>
                      </a:r>
                      <a:r>
                        <a:rPr lang="uk-UA" sz="2400" b="1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800" b="1" u="sng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Функції голови і заступниць голови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575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С.І. Сидоренко,</a:t>
                      </a:r>
                      <a:endParaRPr lang="uk-UA" sz="12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голова робочої групи: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організаційні заходи, координація взаємодії керівного складу і членів робочої групи із Вченою радою, стратегічні цілі № 4 та № 8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2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8921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Т.М. </a:t>
                      </a:r>
                      <a:r>
                        <a:rPr lang="uk-UA" sz="16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endParaRPr lang="uk-UA" sz="12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проректор з навчальної роботи, перша заступниця голови: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заходи в сфері освітньої діяльності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стратегічні цілі № 2, № 3 та № 7, взаємодія із комісією Вченої ради на чолі із </a:t>
                      </a:r>
                      <a:r>
                        <a:rPr lang="uk-UA" sz="1600" b="1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В.І.Тимофєєвим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2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318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О.А. Акімова,</a:t>
                      </a:r>
                      <a:endParaRPr lang="uk-UA" sz="12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декан факультету соціології і права, заступниця голови: 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дослідницька діяльність і міжнародна </a:t>
                      </a:r>
                      <a:r>
                        <a:rPr lang="uk-UA" sz="1600" b="1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проєктна</a:t>
                      </a:r>
                      <a:r>
                        <a:rPr lang="uk-UA" sz="16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діяльність в міждисциплінарній гендерній сфері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стратегічні цілі № 4, № 5 та № 6, взаємодія із комісіями Вченої ради на чолі із </a:t>
                      </a:r>
                      <a:r>
                        <a:rPr lang="uk-UA" sz="1600" b="1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О.В.Лінючовою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uk-UA" sz="1600" b="1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О.О.Вовк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uk-UA" sz="1600" b="1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С.І.Бевз</a:t>
                      </a:r>
                      <a:r>
                        <a:rPr lang="uk-UA" sz="16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2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880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4106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07504" y="915566"/>
          <a:ext cx="8928992" cy="3771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8640">
                  <a:extLst>
                    <a:ext uri="{9D8B030D-6E8A-4147-A177-3AD203B41FA5}">
                      <a16:colId xmlns:a16="http://schemas.microsoft.com/office/drawing/2014/main" val="568839719"/>
                    </a:ext>
                  </a:extLst>
                </a:gridCol>
                <a:gridCol w="7740352">
                  <a:extLst>
                    <a:ext uri="{9D8B030D-6E8A-4147-A177-3AD203B41FA5}">
                      <a16:colId xmlns:a16="http://schemas.microsoft.com/office/drawing/2014/main" val="383886291"/>
                    </a:ext>
                  </a:extLst>
                </a:gridCol>
              </a:tblGrid>
              <a:tr h="341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0612" marR="20612" marT="0" marB="0"/>
                </a:tc>
                <a:tc>
                  <a:txBody>
                    <a:bodyPr/>
                    <a:lstStyle/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сформувати банк даних фахових публікацій з ґендерної та міждисциплінарної з ґендерною </a:t>
                      </a:r>
                      <a:r>
                        <a:rPr lang="uk-UA" sz="20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 бази даних про їх авторів з числа науково-педагогічних працівників університету;</a:t>
                      </a:r>
                      <a:endParaRPr lang="en-US" sz="16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сформувати та підтримувати міждисциплінарний науково-творчий колектив фахівців-</a:t>
                      </a:r>
                      <a:r>
                        <a:rPr lang="uk-UA" sz="20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ґендерологів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 базі факультету соціології і права;</a:t>
                      </a:r>
                      <a:endParaRPr lang="en-US" sz="16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вводити ґендерну тематику до бакалаврських робіт, магістерських та </a:t>
                      </a: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PhD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дисертацій;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включати ґендерну та міждисциплінарну з ґендерною </a:t>
                      </a: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 ініціативних тем та до тематичних планів науково- дослідної роботи кафедр університету.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0612" marR="20612" marT="0" marB="0"/>
                </a:tc>
                <a:extLst>
                  <a:ext uri="{0D108BD9-81ED-4DB2-BD59-A6C34878D82A}">
                    <a16:rowId xmlns:a16="http://schemas.microsoft.com/office/drawing/2014/main" val="505903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8922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52815"/>
              </p:ext>
            </p:extLst>
          </p:nvPr>
        </p:nvGraphicFramePr>
        <p:xfrm>
          <a:off x="107504" y="1059582"/>
          <a:ext cx="8784976" cy="3495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5634">
                  <a:extLst>
                    <a:ext uri="{9D8B030D-6E8A-4147-A177-3AD203B41FA5}">
                      <a16:colId xmlns:a16="http://schemas.microsoft.com/office/drawing/2014/main" val="2263924208"/>
                    </a:ext>
                  </a:extLst>
                </a:gridCol>
                <a:gridCol w="6619342">
                  <a:extLst>
                    <a:ext uri="{9D8B030D-6E8A-4147-A177-3AD203B41FA5}">
                      <a16:colId xmlns:a16="http://schemas.microsoft.com/office/drawing/2014/main" val="36428007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Лінючова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О.В., </a:t>
                      </a:r>
                      <a:endParaRPr lang="uk-UA" sz="1600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Вовк 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О.О.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marR="2540" indent="0" algn="just"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4.4.2. Завдання: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впровадження ґендерних інновацій в діяльність університету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424815" algn="just">
                        <a:spcBef>
                          <a:spcPts val="360"/>
                        </a:spcBef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проведення конкурсів творчих робіт з ґендерної та міждисциплінарної з ґендерною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en-US" sz="12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проведення наукових заходів з ґендерної та міждисциплінарної з ґендерною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(семінарів,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воркшопів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майстер-класів, круглих столів, симпозіумів);</a:t>
                      </a:r>
                      <a:endParaRPr lang="en-US" sz="12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уведення ґендерної та міждисциплінарної з ґендерною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 наукових та науково-практичних конференцій, що організовуються в університеті.</a:t>
                      </a:r>
                      <a:endParaRPr lang="en-US" sz="12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0680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2887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309213"/>
              </p:ext>
            </p:extLst>
          </p:nvPr>
        </p:nvGraphicFramePr>
        <p:xfrm>
          <a:off x="251520" y="1131590"/>
          <a:ext cx="8712968" cy="29083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47883">
                  <a:extLst>
                    <a:ext uri="{9D8B030D-6E8A-4147-A177-3AD203B41FA5}">
                      <a16:colId xmlns:a16="http://schemas.microsoft.com/office/drawing/2014/main" val="3639723075"/>
                    </a:ext>
                  </a:extLst>
                </a:gridCol>
                <a:gridCol w="6565085">
                  <a:extLst>
                    <a:ext uri="{9D8B030D-6E8A-4147-A177-3AD203B41FA5}">
                      <a16:colId xmlns:a16="http://schemas.microsoft.com/office/drawing/2014/main" val="12259502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Іщенко А.М.,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Стребкова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Ю.В.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540" indent="176213" algn="just"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4.4.3. Завдання: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залучення партнерів і потенційних партнерів університету до запровадження та реалізації ґендерних та міждисциплінарних з ґендерною ініціатив.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424815" algn="just">
                        <a:spcBef>
                          <a:spcPts val="360"/>
                        </a:spcBef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пошук партнерів і потенційних партнерів університету, які зацікавлені у створені та реалізації ґендерних та міждисциплінарних з ґендерною ініціатив;</a:t>
                      </a:r>
                      <a:endParaRPr lang="en-US" sz="12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публікація результатів аналітичних досліджень та соціологічних опитувань з ґендерної та міждисциплінарної з ґендерною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2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937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7927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26163" y="915566"/>
          <a:ext cx="8928992" cy="37966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529343458"/>
                    </a:ext>
                  </a:extLst>
                </a:gridCol>
                <a:gridCol w="7848872">
                  <a:extLst>
                    <a:ext uri="{9D8B030D-6E8A-4147-A177-3AD203B41FA5}">
                      <a16:colId xmlns:a16="http://schemas.microsoft.com/office/drawing/2014/main" val="3264174835"/>
                    </a:ext>
                  </a:extLst>
                </a:gridCol>
              </a:tblGrid>
              <a:tr h="1944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366" marR="29366" marT="0" marB="0"/>
                </a:tc>
                <a:tc>
                  <a:txBody>
                    <a:bodyPr/>
                    <a:lstStyle/>
                    <a:p>
                      <a:pPr marL="176213" marR="2540" indent="-153988" algn="l">
                        <a:spcBef>
                          <a:spcPts val="360"/>
                        </a:spcBef>
                        <a:spcAft>
                          <a:spcPts val="300"/>
                        </a:spcAft>
                      </a:pPr>
                      <a:r>
                        <a:rPr lang="uk-UA" sz="1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4.4.4. Показники:</a:t>
                      </a:r>
                      <a:endParaRPr lang="en-US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міжнародних проєктів з ґендерної та міждисциплінарної з ґендерною </a:t>
                      </a:r>
                      <a:r>
                        <a:rPr lang="uk-UA" sz="14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що виграли в конкурсах міжнародних проєктно-грантових програм з освіти, науки, </a:t>
                      </a:r>
                      <a:r>
                        <a:rPr lang="uk-UA" sz="14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інноватики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uk-UA" sz="1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кількість фахових публікації з ґендерної тематики авторів/авторок з числа науково-педагогічних працівників університету з поділом за статтю та галузями знань;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ініціативних тем ґендерної та міждисциплінарної з ґендерною </a:t>
                      </a:r>
                      <a:r>
                        <a:rPr lang="uk-UA" sz="14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 кафедрах;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захищених магістерських та </a:t>
                      </a:r>
                      <a:r>
                        <a:rPr lang="uk-UA" sz="14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PhD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дисертацій за ґендерною та міждисциплінарною з ґендерною </a:t>
                      </a:r>
                      <a:r>
                        <a:rPr lang="uk-UA" sz="14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проведених заходів із впровадження ґендерних та міждисциплінарних з ґендерною інновацій;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наявність банків даних (із можливістю пошуку за галузями знань та ключовими словами);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розміщених в Електронному архіві наукових та освітніх матеріалів КПІ ім. Ігоря Сікорського (ELAKPI) дисертаційних робіт за ґендерною та міждисциплінарною з ґендерною </a:t>
                      </a:r>
                      <a:r>
                        <a:rPr lang="uk-UA" sz="14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тематиками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366" marR="29366" marT="0" marB="0"/>
                </a:tc>
                <a:extLst>
                  <a:ext uri="{0D108BD9-81ED-4DB2-BD59-A6C34878D82A}">
                    <a16:rowId xmlns:a16="http://schemas.microsoft.com/office/drawing/2014/main" val="677012081"/>
                  </a:ext>
                </a:extLst>
              </a:tr>
              <a:tr h="329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4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366" marR="29366" marT="0" marB="0"/>
                </a:tc>
                <a:tc>
                  <a:txBody>
                    <a:bodyPr/>
                    <a:lstStyle/>
                    <a:p>
                      <a:pPr marR="2540" indent="25400">
                        <a:spcAft>
                          <a:spcPts val="300"/>
                        </a:spcAft>
                      </a:pPr>
                      <a:r>
                        <a:rPr lang="uk-UA" sz="1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4.4.5. Звітний період: 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кінець реалізації Плану дій (2027 рік</a:t>
                      </a:r>
                      <a:r>
                        <a:rPr lang="uk-UA" sz="1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r>
                        <a:rPr lang="uk-UA" sz="1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9366" marR="29366" marT="0" marB="0"/>
                </a:tc>
                <a:extLst>
                  <a:ext uri="{0D108BD9-81ED-4DB2-BD59-A6C34878D82A}">
                    <a16:rowId xmlns:a16="http://schemas.microsoft.com/office/drawing/2014/main" val="4138683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3822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062043"/>
              </p:ext>
            </p:extLst>
          </p:nvPr>
        </p:nvGraphicFramePr>
        <p:xfrm>
          <a:off x="251520" y="1419622"/>
          <a:ext cx="8712968" cy="2712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47883">
                  <a:extLst>
                    <a:ext uri="{9D8B030D-6E8A-4147-A177-3AD203B41FA5}">
                      <a16:colId xmlns:a16="http://schemas.microsoft.com/office/drawing/2014/main" val="3738319731"/>
                    </a:ext>
                  </a:extLst>
                </a:gridCol>
                <a:gridCol w="6565085">
                  <a:extLst>
                    <a:ext uri="{9D8B030D-6E8A-4147-A177-3AD203B41FA5}">
                      <a16:colId xmlns:a16="http://schemas.microsoft.com/office/drawing/2014/main" val="3197119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цілому – </a:t>
                      </a:r>
                      <a:r>
                        <a:rPr lang="uk-UA" sz="24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marR="2540" indent="0"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2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4.5. Стратегічна ціль №5.</a:t>
                      </a:r>
                      <a:endParaRPr lang="en-US" sz="20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0" algn="ctr">
                        <a:spcAft>
                          <a:spcPts val="600"/>
                        </a:spcAft>
                      </a:pPr>
                      <a:r>
                        <a:rPr lang="uk-UA" sz="24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Профілактика та недопущення ґендерного насильства, зокрема сексуальних домагань.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0" algn="just">
                        <a:spcAft>
                          <a:spcPts val="600"/>
                        </a:spcAft>
                      </a:pPr>
                      <a:r>
                        <a:rPr lang="uk-UA" sz="2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Мета:</a:t>
                      </a:r>
                      <a:r>
                        <a:rPr lang="uk-UA" sz="2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нульова толерантність до можливих проявів ґендерного насильства в університеті.</a:t>
                      </a:r>
                      <a:endParaRPr lang="en-US" sz="2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167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8656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496506"/>
              </p:ext>
            </p:extLst>
          </p:nvPr>
        </p:nvGraphicFramePr>
        <p:xfrm>
          <a:off x="107504" y="987574"/>
          <a:ext cx="8928992" cy="34163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31114873"/>
                    </a:ext>
                  </a:extLst>
                </a:gridCol>
                <a:gridCol w="7056784">
                  <a:extLst>
                    <a:ext uri="{9D8B030D-6E8A-4147-A177-3AD203B41FA5}">
                      <a16:colId xmlns:a16="http://schemas.microsoft.com/office/drawing/2014/main" val="548616144"/>
                    </a:ext>
                  </a:extLst>
                </a:gridCol>
              </a:tblGrid>
              <a:tr h="341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 Мазур М.О., </a:t>
                      </a:r>
                      <a:endParaRPr lang="uk-UA" sz="1800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Шейко</a:t>
                      </a: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О.І.,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Киричок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П.О.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439" marR="63439" marT="0" marB="0"/>
                </a:tc>
                <a:tc>
                  <a:txBody>
                    <a:bodyPr/>
                    <a:lstStyle/>
                    <a:p>
                      <a:pPr marL="87313" marR="2540" indent="25400" algn="just"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4.5.1. Завдання: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організувати канал для повідомлень про можливі прояви і випадки ґендерного насильства, включаючи можливі сексуальні домагання та дискримінації за ознакою статі.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450215" algn="just">
                        <a:spcBef>
                          <a:spcPts val="360"/>
                        </a:spcBef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l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робота відповідної комісії за можливими порушеннями і випадками порушень Кодексу честі КПІ ім. Ігоря Сікорського;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l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збір даних та аналіз звернень в цих напрямах;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l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налагодження алгоритму співпраці університету з відповідними службами згідно з чинним законодавством щодо запобігання і профілактики насильства за ознакою статі.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439" marR="63439" marT="0" marB="0"/>
                </a:tc>
                <a:extLst>
                  <a:ext uri="{0D108BD9-81ED-4DB2-BD59-A6C34878D82A}">
                    <a16:rowId xmlns:a16="http://schemas.microsoft.com/office/drawing/2014/main" val="397026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855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115713"/>
              </p:ext>
            </p:extLst>
          </p:nvPr>
        </p:nvGraphicFramePr>
        <p:xfrm>
          <a:off x="107504" y="1006475"/>
          <a:ext cx="8928992" cy="36029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1789777392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val="1167044542"/>
                    </a:ext>
                  </a:extLst>
                </a:gridCol>
              </a:tblGrid>
              <a:tr h="2456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Мазур М.О., </a:t>
                      </a:r>
                      <a:endParaRPr lang="uk-UA" sz="1400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Шейко</a:t>
                      </a:r>
                      <a:r>
                        <a:rPr lang="uk-UA" sz="1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О.І., </a:t>
                      </a:r>
                      <a:endParaRPr lang="uk-UA" sz="1400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Киричок</a:t>
                      </a:r>
                      <a:r>
                        <a:rPr lang="uk-UA" sz="1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П.О.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783" marR="42783" marT="0" marB="0"/>
                </a:tc>
                <a:tc>
                  <a:txBody>
                    <a:bodyPr/>
                    <a:lstStyle/>
                    <a:p>
                      <a:pPr marL="87313" marR="2540" indent="271463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5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4.5.2. Завдання: </a:t>
                      </a:r>
                      <a:r>
                        <a:rPr lang="uk-UA" sz="15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недопущення </a:t>
                      </a:r>
                      <a:r>
                        <a:rPr lang="uk-UA" sz="15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булінгу</a:t>
                      </a:r>
                      <a:r>
                        <a:rPr lang="uk-UA" sz="15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uk-UA" sz="15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харасменту</a:t>
                      </a:r>
                      <a:r>
                        <a:rPr lang="uk-UA" sz="15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uk-UA" sz="15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бодішеймінгу</a:t>
                      </a:r>
                      <a:r>
                        <a:rPr lang="uk-UA" sz="15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 інформаційних ресурсах університету.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07670" marR="2540" indent="25400" algn="just">
                        <a:spcBef>
                          <a:spcPts val="360"/>
                        </a:spcBef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5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5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58775" marR="2540" indent="-182563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5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проведення тренінгу «Ґендерні окуляри» з метою навчання модераторів офіційних інформаційних ресурсів університету розпізнавання проявів </a:t>
                      </a:r>
                      <a:r>
                        <a:rPr lang="uk-UA" sz="15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сексизму</a:t>
                      </a:r>
                      <a:r>
                        <a:rPr lang="uk-UA" sz="15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en-US" sz="15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58775" marR="2540" indent="-182563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5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проведення інформаційної кампанії щодо профілактики та недопущення насильства за ознакою статі;</a:t>
                      </a:r>
                      <a:endParaRPr lang="en-US" sz="15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58775" marR="2540" indent="-182563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5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здійснення вибіркової перевірки рекламних матеріалів про культурні заходи в університеті задля недопущення </a:t>
                      </a:r>
                      <a:r>
                        <a:rPr lang="uk-UA" sz="15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сексизму</a:t>
                      </a:r>
                      <a:r>
                        <a:rPr lang="uk-UA" sz="15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 насильства за ознакою статі.</a:t>
                      </a:r>
                      <a:endParaRPr lang="en-US" sz="15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783" marR="42783" marT="0" marB="0"/>
                </a:tc>
                <a:extLst>
                  <a:ext uri="{0D108BD9-81ED-4DB2-BD59-A6C34878D82A}">
                    <a16:rowId xmlns:a16="http://schemas.microsoft.com/office/drawing/2014/main" val="827995032"/>
                  </a:ext>
                </a:extLst>
              </a:tr>
              <a:tr h="608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5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783" marR="42783" marT="0" marB="0"/>
                </a:tc>
                <a:tc>
                  <a:txBody>
                    <a:bodyPr/>
                    <a:lstStyle/>
                    <a:p>
                      <a:pPr marL="87313" marR="2540" indent="271463" algn="just">
                        <a:spcAft>
                          <a:spcPts val="600"/>
                        </a:spcAft>
                      </a:pPr>
                      <a:r>
                        <a:rPr lang="uk-UA" sz="15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Показники:</a:t>
                      </a:r>
                      <a:r>
                        <a:rPr lang="uk-UA" sz="15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Наявність чинного каналу для звернень, який буде доступний анонімно для здобувачок/здобувачів вищої освіти та працівниць/працівників університету.</a:t>
                      </a:r>
                      <a:endParaRPr lang="en-US" sz="15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783" marR="42783" marT="0" marB="0"/>
                </a:tc>
                <a:extLst>
                  <a:ext uri="{0D108BD9-81ED-4DB2-BD59-A6C34878D82A}">
                    <a16:rowId xmlns:a16="http://schemas.microsoft.com/office/drawing/2014/main" val="3723594332"/>
                  </a:ext>
                </a:extLst>
              </a:tr>
              <a:tr h="351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05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783" marR="42783" marT="0" marB="0"/>
                </a:tc>
                <a:tc>
                  <a:txBody>
                    <a:bodyPr/>
                    <a:lstStyle/>
                    <a:p>
                      <a:pPr marR="2540" indent="25400" algn="just">
                        <a:spcAft>
                          <a:spcPts val="600"/>
                        </a:spcAft>
                      </a:pPr>
                      <a:r>
                        <a:rPr lang="uk-UA" sz="15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4.5.3. Звітний період: </a:t>
                      </a:r>
                      <a:r>
                        <a:rPr lang="uk-UA" sz="15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щорічно</a:t>
                      </a:r>
                      <a:r>
                        <a:rPr lang="uk-UA" sz="15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uk-UA" sz="15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5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783" marR="42783" marT="0" marB="0"/>
                </a:tc>
                <a:extLst>
                  <a:ext uri="{0D108BD9-81ED-4DB2-BD59-A6C34878D82A}">
                    <a16:rowId xmlns:a16="http://schemas.microsoft.com/office/drawing/2014/main" val="635333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4863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20420"/>
              </p:ext>
            </p:extLst>
          </p:nvPr>
        </p:nvGraphicFramePr>
        <p:xfrm>
          <a:off x="179512" y="1131590"/>
          <a:ext cx="8712968" cy="3444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47883">
                  <a:extLst>
                    <a:ext uri="{9D8B030D-6E8A-4147-A177-3AD203B41FA5}">
                      <a16:colId xmlns:a16="http://schemas.microsoft.com/office/drawing/2014/main" val="3738319731"/>
                    </a:ext>
                  </a:extLst>
                </a:gridCol>
                <a:gridCol w="6565085">
                  <a:extLst>
                    <a:ext uri="{9D8B030D-6E8A-4147-A177-3AD203B41FA5}">
                      <a16:colId xmlns:a16="http://schemas.microsoft.com/office/drawing/2014/main" val="3197119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цілому – </a:t>
                      </a:r>
                      <a:r>
                        <a:rPr lang="uk-UA" sz="24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marR="2540" indent="0"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4.6.</a:t>
                      </a:r>
                      <a:r>
                        <a:rPr lang="uk-UA" sz="2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Стратегічна ціль </a:t>
                      </a:r>
                      <a:r>
                        <a:rPr lang="uk-UA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№6.</a:t>
                      </a:r>
                      <a:endParaRPr lang="en-US" sz="20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0" algn="ctr">
                        <a:spcAft>
                          <a:spcPts val="60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Баланс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між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роботою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навчанням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особистим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життям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0" algn="just">
                        <a:spcAft>
                          <a:spcPts val="600"/>
                        </a:spcAft>
                      </a:pPr>
                      <a:r>
                        <a:rPr lang="uk-UA" sz="2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Мета:</a:t>
                      </a:r>
                      <a:r>
                        <a:rPr lang="uk-UA" sz="2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створення рівних можливостей для жінок і чоловіків з числа науково-педагогічного і адміністративного персоналу та здобувачів освіти щодо поєднання кар’єрного розвитку із роботою/навчанням та виконанням сімейних обов’язків.</a:t>
                      </a:r>
                      <a:endParaRPr lang="en-US" sz="2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167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7983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039976"/>
              </p:ext>
            </p:extLst>
          </p:nvPr>
        </p:nvGraphicFramePr>
        <p:xfrm>
          <a:off x="107504" y="987574"/>
          <a:ext cx="8856984" cy="3708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83385">
                  <a:extLst>
                    <a:ext uri="{9D8B030D-6E8A-4147-A177-3AD203B41FA5}">
                      <a16:colId xmlns:a16="http://schemas.microsoft.com/office/drawing/2014/main" val="1377610351"/>
                    </a:ext>
                  </a:extLst>
                </a:gridCol>
                <a:gridCol w="6673599">
                  <a:extLst>
                    <a:ext uri="{9D8B030D-6E8A-4147-A177-3AD203B41FA5}">
                      <a16:colId xmlns:a16="http://schemas.microsoft.com/office/drawing/2014/main" val="2668661715"/>
                    </a:ext>
                  </a:extLst>
                </a:gridCol>
              </a:tblGrid>
              <a:tr h="341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Семінська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Н.В., </a:t>
                      </a: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Шестеров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С.С.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455" marR="66455" marT="0" marB="0"/>
                </a:tc>
                <a:tc>
                  <a:txBody>
                    <a:bodyPr/>
                    <a:lstStyle/>
                    <a:p>
                      <a:pPr marR="2540" algn="just"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4.6.1. Завдання: 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залучення студентства до ґендерного </a:t>
                      </a: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мейнстримінгу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2540" indent="0" algn="just"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Агенти змін: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ДНВР, органи студентського самоврядування, Соціальна служба та ін.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424815" algn="just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8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проведення опитування серед студентства;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проведення відкритих лекцій, тренінгів, консультацій щодо поєднання кар’єрного розвитку із роботою/навчанням та особистим життям;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залучення студентства до міжнародної проєктно-грантової діяльності за цими напрямами.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455" marR="66455" marT="0" marB="0"/>
                </a:tc>
                <a:extLst>
                  <a:ext uri="{0D108BD9-81ED-4DB2-BD59-A6C34878D82A}">
                    <a16:rowId xmlns:a16="http://schemas.microsoft.com/office/drawing/2014/main" val="1876822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2437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99447"/>
              </p:ext>
            </p:extLst>
          </p:nvPr>
        </p:nvGraphicFramePr>
        <p:xfrm>
          <a:off x="107504" y="975330"/>
          <a:ext cx="8928992" cy="37566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49468203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1446488866"/>
                    </a:ext>
                  </a:extLst>
                </a:gridCol>
              </a:tblGrid>
              <a:tr h="34163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Семінська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Н.В.,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Шейко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О.І.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2054" marR="52054" marT="0" marB="0"/>
                </a:tc>
                <a:tc>
                  <a:txBody>
                    <a:bodyPr/>
                    <a:lstStyle/>
                    <a:p>
                      <a:pPr marL="0" marR="2540" indent="176213" algn="just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878205" algn="l"/>
                          <a:tab pos="878840" algn="l"/>
                          <a:tab pos="1901190" algn="l"/>
                          <a:tab pos="3189605" algn="l"/>
                          <a:tab pos="4234815" algn="l"/>
                          <a:tab pos="5087620" algn="l"/>
                          <a:tab pos="5551805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4.6.2. Завдання: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впровадження соціальних проектів для поєднання роботи/навчання та особистого життя.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424815" algn="just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реалізація соціальних національних і міжнародних проєктів поєднання батьківства та материнства і навчання та роботи в університеті; формування КПІ ім. Ігоря Сікорського як території дружньої до дітей;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збір, аналіз та обмін позитивними практиками з університетами- партнерами КПІ ім. Ігоря Сікорського;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проведення аналітичних досліджень та соціологічних опитувань з ґендерної тематики;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just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включення ґендерної тематики до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позанавчальної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та виховної діяльності</a:t>
                      </a:r>
                      <a:r>
                        <a:rPr lang="uk-UA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2054" marR="52054" marT="0" marB="0"/>
                </a:tc>
                <a:extLst>
                  <a:ext uri="{0D108BD9-81ED-4DB2-BD59-A6C34878D82A}">
                    <a16:rowId xmlns:a16="http://schemas.microsoft.com/office/drawing/2014/main" val="2856208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791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79512" y="1265694"/>
          <a:ext cx="8784976" cy="21621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506">
                  <a:extLst>
                    <a:ext uri="{9D8B030D-6E8A-4147-A177-3AD203B41FA5}">
                      <a16:colId xmlns:a16="http://schemas.microsoft.com/office/drawing/2014/main" val="1116198169"/>
                    </a:ext>
                  </a:extLst>
                </a:gridCol>
                <a:gridCol w="6681470">
                  <a:extLst>
                    <a:ext uri="{9D8B030D-6E8A-4147-A177-3AD203B41FA5}">
                      <a16:colId xmlns:a16="http://schemas.microsoft.com/office/drawing/2014/main" val="151126614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</a:t>
                      </a:r>
                      <a:r>
                        <a:rPr lang="ru-RU" sz="2400" b="1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Функції</a:t>
                      </a:r>
                      <a:r>
                        <a:rPr lang="ru-RU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членів</a:t>
                      </a:r>
                      <a:r>
                        <a:rPr lang="ru-RU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робочої</a:t>
                      </a:r>
                      <a:r>
                        <a:rPr lang="ru-RU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групи</a:t>
                      </a:r>
                      <a:r>
                        <a:rPr lang="ru-RU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uk-UA" sz="12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575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П.О. </a:t>
                      </a:r>
                      <a:r>
                        <a:rPr lang="uk-UA" sz="18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Киричок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заступник голови Вченої ради (за згодою):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завдання Плану дій 4.5.1., 4.5.2.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8921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О.І. </a:t>
                      </a:r>
                      <a:r>
                        <a:rPr lang="uk-UA" sz="18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Шейко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заступник голови профкому (за згодою):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завдання Плану дій 4.5.1., 4.5.2., </a:t>
                      </a: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4.6.2.</a:t>
                      </a:r>
                      <a:r>
                        <a:rPr lang="uk-UA" sz="18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318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С.С. Шестеров, </a:t>
                      </a:r>
                      <a:endParaRPr lang="uk-UA" sz="14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голова Студентської ради (за згодою):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завдання Плану дій 4.6.1.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88088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Функції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493061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677625"/>
              </p:ext>
            </p:extLst>
          </p:nvPr>
        </p:nvGraphicFramePr>
        <p:xfrm>
          <a:off x="107504" y="1059582"/>
          <a:ext cx="8928992" cy="32893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01137">
                  <a:extLst>
                    <a:ext uri="{9D8B030D-6E8A-4147-A177-3AD203B41FA5}">
                      <a16:colId xmlns:a16="http://schemas.microsoft.com/office/drawing/2014/main" val="812223719"/>
                    </a:ext>
                  </a:extLst>
                </a:gridCol>
                <a:gridCol w="6727855">
                  <a:extLst>
                    <a:ext uri="{9D8B030D-6E8A-4147-A177-3AD203B41FA5}">
                      <a16:colId xmlns:a16="http://schemas.microsoft.com/office/drawing/2014/main" val="24932514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 Ковтун А.В.,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Довгопол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Є.О.,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Спільно з Вовк О.О.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marR="2540" indent="0" algn="just">
                        <a:spcAft>
                          <a:spcPts val="600"/>
                        </a:spcAft>
                        <a:tabLst>
                          <a:tab pos="865505" algn="l"/>
                          <a:tab pos="866140" algn="l"/>
                          <a:tab pos="1875155" algn="l"/>
                          <a:tab pos="2985770" algn="l"/>
                          <a:tab pos="4187190" algn="l"/>
                          <a:tab pos="4820920" algn="l"/>
                          <a:tab pos="5273040" algn="l"/>
                        </a:tabLs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4.6.3. Завдання: 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розширення можливостей жінок для міжнародного партнерства та обміну досвідом.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50215" marR="2540" indent="-450215" algn="just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8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l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створення розгалуженої карти організацій-партнерів КПІ ім. Ігоря Сікорського із визначенням спільних стратегічних напрямків співпраці;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540385" marR="2540" indent="-154940" algn="l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залучення організацій-партнерів до запровадження та реалізації ґендерних ініціатив, в </a:t>
                      </a:r>
                      <a:r>
                        <a:rPr lang="uk-UA" sz="20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– в сфері спільної міжнародної проєктно-грантової діяльності з освіти і науки.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2822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6996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07504" y="987574"/>
          <a:ext cx="8928991" cy="35957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317735472"/>
                    </a:ext>
                  </a:extLst>
                </a:gridCol>
                <a:gridCol w="7632847">
                  <a:extLst>
                    <a:ext uri="{9D8B030D-6E8A-4147-A177-3AD203B41FA5}">
                      <a16:colId xmlns:a16="http://schemas.microsoft.com/office/drawing/2014/main" val="2910274668"/>
                    </a:ext>
                  </a:extLst>
                </a:gridCol>
              </a:tblGrid>
              <a:tr h="2754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marL="0" marR="2540" indent="0" algn="just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4.6.4. Показники:</a:t>
                      </a:r>
                      <a:endParaRPr lang="en-US" sz="18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реалізованих соціальних національних та міжнародних проєктів із складовою рівних прав та можливостей жінок і чоловіків;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поданих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проєктних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(грантових) заявок із розробленою ґендерною складовою (для міжнародних та національних проєктів);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виграних </a:t>
                      </a:r>
                      <a:r>
                        <a:rPr lang="uk-UA" sz="18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проєктних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(грантових) заявок із розробленою ґендерною складовою (для міжнародних та національних проєктів);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жінок-керівниць міжнародних проєктів, що виконуються в КПІ ім. Ігоря Сікорського.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10" marR="56210" marT="0" marB="0"/>
                </a:tc>
                <a:extLst>
                  <a:ext uri="{0D108BD9-81ED-4DB2-BD59-A6C34878D82A}">
                    <a16:rowId xmlns:a16="http://schemas.microsoft.com/office/drawing/2014/main" val="1827513622"/>
                  </a:ext>
                </a:extLst>
              </a:tr>
              <a:tr h="662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8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marR="2540" algn="just"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4.6.5. Звітний період: 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кінець реалізації Плану дій (2027 рік</a:t>
                      </a:r>
                      <a:r>
                        <a:rPr lang="uk-UA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6210" marR="56210" marT="0" marB="0"/>
                </a:tc>
                <a:extLst>
                  <a:ext uri="{0D108BD9-81ED-4DB2-BD59-A6C34878D82A}">
                    <a16:rowId xmlns:a16="http://schemas.microsoft.com/office/drawing/2014/main" val="1051265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9391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120504"/>
              </p:ext>
            </p:extLst>
          </p:nvPr>
        </p:nvGraphicFramePr>
        <p:xfrm>
          <a:off x="179512" y="1419622"/>
          <a:ext cx="8712968" cy="2346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47883">
                  <a:extLst>
                    <a:ext uri="{9D8B030D-6E8A-4147-A177-3AD203B41FA5}">
                      <a16:colId xmlns:a16="http://schemas.microsoft.com/office/drawing/2014/main" val="3738319731"/>
                    </a:ext>
                  </a:extLst>
                </a:gridCol>
                <a:gridCol w="6565085">
                  <a:extLst>
                    <a:ext uri="{9D8B030D-6E8A-4147-A177-3AD203B41FA5}">
                      <a16:colId xmlns:a16="http://schemas.microsoft.com/office/drawing/2014/main" val="3197119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цілому – </a:t>
                      </a:r>
                      <a:r>
                        <a:rPr lang="uk-UA" sz="20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2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marR="2540" indent="0"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4.7.</a:t>
                      </a:r>
                      <a:r>
                        <a:rPr lang="uk-UA" sz="2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Стратегічна ціль </a:t>
                      </a:r>
                      <a:r>
                        <a:rPr lang="uk-UA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№7.</a:t>
                      </a:r>
                      <a:endParaRPr lang="en-US" sz="20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0" algn="ctr">
                        <a:spcAft>
                          <a:spcPts val="600"/>
                        </a:spcAft>
                      </a:pP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Реалізація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заходів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за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резолюцією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«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Жінки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мир,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безпека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0" algn="just">
                        <a:spcAft>
                          <a:spcPts val="600"/>
                        </a:spcAft>
                      </a:pPr>
                      <a:r>
                        <a:rPr lang="uk-UA" sz="2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Мета:</a:t>
                      </a:r>
                      <a:r>
                        <a:rPr lang="uk-UA" sz="24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зробити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простір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університету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сприятливим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безпечним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захищеним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для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жінок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всіх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категорій</a:t>
                      </a:r>
                      <a:r>
                        <a:rPr lang="ru-RU" sz="24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20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167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1250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08298"/>
              </p:ext>
            </p:extLst>
          </p:nvPr>
        </p:nvGraphicFramePr>
        <p:xfrm>
          <a:off x="35496" y="987574"/>
          <a:ext cx="9001000" cy="3723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84310020"/>
                    </a:ext>
                  </a:extLst>
                </a:gridCol>
                <a:gridCol w="7488832">
                  <a:extLst>
                    <a:ext uri="{9D8B030D-6E8A-4147-A177-3AD203B41FA5}">
                      <a16:colId xmlns:a16="http://schemas.microsoft.com/office/drawing/2014/main" val="938228146"/>
                    </a:ext>
                  </a:extLst>
                </a:gridCol>
              </a:tblGrid>
              <a:tr h="341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Т.М., </a:t>
                      </a:r>
                      <a:endParaRPr lang="uk-UA" sz="1200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Сімашко</a:t>
                      </a:r>
                      <a:r>
                        <a:rPr lang="uk-UA" sz="12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І.В., </a:t>
                      </a:r>
                      <a:endParaRPr lang="uk-UA" sz="1200" dirty="0" smtClean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Семінська</a:t>
                      </a:r>
                      <a:r>
                        <a:rPr lang="uk-UA" sz="12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Н.В.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452" marR="28452" marT="0" marB="0"/>
                </a:tc>
                <a:tc>
                  <a:txBody>
                    <a:bodyPr/>
                    <a:lstStyle/>
                    <a:p>
                      <a:pPr marL="87313" marR="2540" indent="42863" algn="just">
                        <a:spcAft>
                          <a:spcPts val="60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4.7.1. Завдання: </a:t>
                      </a: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врахування особливих потреб жінок і дівчат, у тому числі – вразливих категорій (зокрема, внутрішньо переміщених осіб, жінок, які постраждалі від насильства за ознакою статі та сексуального насильства, пов’язаного з війною, а також жінок-</a:t>
                      </a:r>
                      <a:r>
                        <a:rPr lang="uk-UA" sz="12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комбатанток</a:t>
                      </a: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жінок-</a:t>
                      </a:r>
                      <a:r>
                        <a:rPr lang="uk-UA" sz="1200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ветеранок</a:t>
                      </a: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під час надання освітніх послуг.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449263" marR="2540" indent="-273050" algn="just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12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1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295275" algn="just">
                        <a:spcAft>
                          <a:spcPts val="600"/>
                        </a:spcAft>
                      </a:pP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межах цієї стратегічної цілі передбачені для ЗВО Національним планом дій з виконання резолюції Ради Безпеки ООН 1325 “Жінки, мир, безпека” на період до 2025 року, а також Наказом Міністерства оборони України від 07 лютого 2022 року №35: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забезпечення доступу осіб жіночої статі до навчання на військовій кафедрі та гарантованих законодавством військових спеціальностях;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врахування ґендерної компоненти під час формування складу штабів та комісій з питань реагування на </a:t>
                      </a:r>
                      <a:r>
                        <a:rPr lang="uk-UA" sz="12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безпекові</a:t>
                      </a: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виклики;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забезпечення швидкого безперешкодного доступу до </a:t>
                      </a:r>
                      <a:r>
                        <a:rPr lang="uk-UA" sz="12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укриттів</a:t>
                      </a: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у корпусах </a:t>
                      </a:r>
                      <a:r>
                        <a:rPr lang="uk-UA" sz="12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загальноуніверситетських</a:t>
                      </a: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служб, зокрема, – для осіб жіночої статі, які становлять більшість допоміжного складу університетських працівників;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освітлення території університету у темний час доби в мирний час та з урахуванням режимів світломаскування – під час воєнного стану;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7146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12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організація та проведення тренінгів з безпеки для осіб жіночої статі.</a:t>
                      </a:r>
                      <a:endParaRPr lang="en-US" sz="105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452" marR="28452" marT="0" marB="0"/>
                </a:tc>
                <a:extLst>
                  <a:ext uri="{0D108BD9-81ED-4DB2-BD59-A6C34878D82A}">
                    <a16:rowId xmlns:a16="http://schemas.microsoft.com/office/drawing/2014/main" val="4234261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4262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07504" y="1275606"/>
          <a:ext cx="8928992" cy="2895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1124209848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13084389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Мазур М.О.</a:t>
                      </a:r>
                      <a:endParaRPr lang="en-US" sz="14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6213" marR="2540" indent="-153988" algn="just">
                        <a:spcBef>
                          <a:spcPts val="360"/>
                        </a:spcBef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4.7.2. Показники:</a:t>
                      </a:r>
                      <a:endParaRPr lang="en-US" sz="18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</a:t>
                      </a:r>
                      <a:r>
                        <a:rPr lang="uk-UA" sz="20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залученість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жінок до складу штабів та комісій з питань реагування на </a:t>
                      </a:r>
                      <a:r>
                        <a:rPr lang="uk-UA" sz="20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безпекові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виклики.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 кількість проведених </a:t>
                      </a:r>
                      <a:r>
                        <a:rPr lang="uk-UA" sz="2000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безпекових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заходів за участю жінок;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6213" marR="2540" indent="-153988" algn="just">
                        <a:spcAft>
                          <a:spcPts val="300"/>
                        </a:spcAft>
                        <a:tabLst>
                          <a:tab pos="270510" algn="l"/>
                          <a:tab pos="636270" algn="l"/>
                        </a:tabLst>
                      </a:pP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uk-UA" sz="20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кількість звернень про порушення права на освіту згідно з Положенням про військові навчальні підрозділи закладів вищої освіти.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026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4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540" algn="just"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4.7.3. Звітний період: </a:t>
                      </a:r>
                      <a:r>
                        <a:rPr lang="uk-UA" sz="20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визначається національним законодавством.</a:t>
                      </a:r>
                      <a:endParaRPr lang="en-US" sz="14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789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5792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511551"/>
              </p:ext>
            </p:extLst>
          </p:nvPr>
        </p:nvGraphicFramePr>
        <p:xfrm>
          <a:off x="107504" y="915566"/>
          <a:ext cx="8928992" cy="381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01136">
                  <a:extLst>
                    <a:ext uri="{9D8B030D-6E8A-4147-A177-3AD203B41FA5}">
                      <a16:colId xmlns:a16="http://schemas.microsoft.com/office/drawing/2014/main" val="3738319731"/>
                    </a:ext>
                  </a:extLst>
                </a:gridCol>
                <a:gridCol w="6727856">
                  <a:extLst>
                    <a:ext uri="{9D8B030D-6E8A-4147-A177-3AD203B41FA5}">
                      <a16:colId xmlns:a16="http://schemas.microsoft.com/office/drawing/2014/main" val="3197119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Сидоренко С.І.,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Желяскова</a:t>
                      </a: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Т.М.,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Акімова</a:t>
                      </a: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О.А., Мазур М.О., Іщенко А.М.,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Ковтун А.В.,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Довгопол</a:t>
                      </a: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Є.О.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Спільно із </a:t>
                      </a:r>
                      <a:b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uk-UA" sz="20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В.І. Тимофєєвим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marR="2540" indent="0" algn="ctr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4.8.</a:t>
                      </a:r>
                      <a:r>
                        <a:rPr lang="uk-UA" sz="24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Стратегічна ціль </a:t>
                      </a:r>
                      <a:r>
                        <a:rPr lang="uk-UA" sz="2400" b="1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№8.</a:t>
                      </a:r>
                      <a:endParaRPr lang="en-US" sz="20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0" algn="ctr">
                        <a:spcAft>
                          <a:spcPts val="600"/>
                        </a:spcAft>
                      </a:pP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Глибокий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моніторинг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результатів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імплементації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принципів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ґендерної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рівності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(в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динаміці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– як основа для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управлінських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рішень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0" algn="just">
                        <a:spcAft>
                          <a:spcPts val="600"/>
                        </a:spcAft>
                      </a:pPr>
                      <a:r>
                        <a:rPr lang="uk-UA" sz="24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Мета:</a:t>
                      </a:r>
                      <a:r>
                        <a:rPr lang="uk-UA" sz="24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сформувати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платформу для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управлінського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впливу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 метою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досягнення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позитивної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динаміки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кількісних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і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якісних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характеристик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ґендерної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рівності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університеті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167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3623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07504" y="915566"/>
          <a:ext cx="8856983" cy="39071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8150918"/>
                    </a:ext>
                  </a:extLst>
                </a:gridCol>
                <a:gridCol w="7344815">
                  <a:extLst>
                    <a:ext uri="{9D8B030D-6E8A-4147-A177-3AD203B41FA5}">
                      <a16:colId xmlns:a16="http://schemas.microsoft.com/office/drawing/2014/main" val="1231366304"/>
                    </a:ext>
                  </a:extLst>
                </a:gridCol>
              </a:tblGrid>
              <a:tr h="3138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1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292" marR="57292" marT="0" marB="0"/>
                </a:tc>
                <a:tc>
                  <a:txBody>
                    <a:bodyPr/>
                    <a:lstStyle/>
                    <a:p>
                      <a:pPr marL="0" marR="2540" indent="271463" algn="just"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4.8.1. Завдання: 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визначити кількісні і якісні характеристики ґендерної рівності – у відповідності до показників, вказаних у кожній із 7-ми представлених вище Стратегічних цілей,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87313" marR="2540" indent="268288" algn="just">
                        <a:spcAft>
                          <a:spcPts val="600"/>
                        </a:spcAf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 також до вимог Розпорядження КМУ від 02.12.2020 року № 1517-р "Питання збору даних для моніторингу ґендерної рівності".</a:t>
                      </a:r>
                      <a:endParaRPr lang="en-US" sz="18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58775" marR="2540" indent="-182563" algn="just">
                        <a:spcBef>
                          <a:spcPts val="36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Дії та заходи:</a:t>
                      </a:r>
                      <a:endParaRPr lang="en-US" sz="18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58775" marR="2540" indent="-182563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здійснення моніторингу і представлення його результатів на розгляд робочої групи з питань ґендерної рівності КПІ ім. Ігоря Сікорського,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58775" marR="2540" indent="-182563" algn="just"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прийняття відповідних управлінських рішень.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292" marR="57292" marT="0" marB="0"/>
                </a:tc>
                <a:extLst>
                  <a:ext uri="{0D108BD9-81ED-4DB2-BD59-A6C34878D82A}">
                    <a16:rowId xmlns:a16="http://schemas.microsoft.com/office/drawing/2014/main" val="1909863736"/>
                  </a:ext>
                </a:extLst>
              </a:tr>
              <a:tr h="534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10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292" marR="57292" marT="0" marB="0"/>
                </a:tc>
                <a:tc>
                  <a:txBody>
                    <a:bodyPr/>
                    <a:lstStyle/>
                    <a:p>
                      <a:pPr marR="2540" indent="25400" algn="just"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4.8.2. Звітний період: </a:t>
                      </a:r>
                      <a:r>
                        <a:rPr lang="uk-UA" sz="1800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щорічно (лютий, березень</a:t>
                      </a:r>
                      <a:r>
                        <a:rPr lang="uk-UA" sz="1800" dirty="0" smtClean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endParaRPr lang="en-US" sz="1100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292" marR="57292" marT="0" marB="0"/>
                </a:tc>
                <a:extLst>
                  <a:ext uri="{0D108BD9-81ED-4DB2-BD59-A6C34878D82A}">
                    <a16:rowId xmlns:a16="http://schemas.microsoft.com/office/drawing/2014/main" val="2751980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6450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9664" y="986408"/>
            <a:ext cx="9160277" cy="33085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7891" algn="ct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sz="4000" b="1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Всі матеріали розширеного засідання робочої групи університету з питань гендерної рівності розміщені за адресою:</a:t>
            </a:r>
          </a:p>
          <a:p>
            <a:pPr indent="267891" algn="ctr" defTabSz="685800" fontAlgn="base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https://kpi.ua/2024-gender-equality</a:t>
            </a:r>
            <a:endParaRPr lang="uk-UA" sz="4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0"/>
            <a:ext cx="55290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Дякую за увагу !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6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07504" y="1131590"/>
          <a:ext cx="8928992" cy="3521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990">
                  <a:extLst>
                    <a:ext uri="{9D8B030D-6E8A-4147-A177-3AD203B41FA5}">
                      <a16:colId xmlns:a16="http://schemas.microsoft.com/office/drawing/2014/main" val="1138121530"/>
                    </a:ext>
                  </a:extLst>
                </a:gridCol>
                <a:gridCol w="6791002">
                  <a:extLst>
                    <a:ext uri="{9D8B030D-6E8A-4147-A177-3AD203B41FA5}">
                      <a16:colId xmlns:a16="http://schemas.microsoft.com/office/drawing/2014/main" val="1129185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М.О. Мазур,</a:t>
                      </a:r>
                      <a:endParaRPr lang="uk-UA" sz="14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директорка департаменту управління справами: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питання контролю хода виконання положень наказу від 21 січня 2025 року № НОД/53/25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,стратегічні цілі № 1 та № 8,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взаємодія із комісією Вченої ради на чолі із Бевз С.І.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463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А.М. Іщенко,</a:t>
                      </a:r>
                      <a:endParaRPr lang="uk-UA" sz="14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директорка НН ЦПС "</a:t>
                      </a:r>
                      <a:r>
                        <a:rPr lang="uk-UA" sz="18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Соціоплюс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": дослідницька діяльність в гендерній сфері,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кількісні і якісні характеристики гендерної рівності КПІ </a:t>
                      </a:r>
                      <a:r>
                        <a:rPr lang="uk-UA" sz="18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у відповідності до вимог розпорядження КМУ від 02.12.2020 року № 1517-р "Питання збору даних для моніторингу гендерної рівності", завдання Плану дій 4.4.3.;</a:t>
                      </a:r>
                      <a:endParaRPr lang="uk-UA" sz="14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411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Функції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490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07504" y="1131590"/>
          <a:ext cx="8928992" cy="2609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113812153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1129185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О.П. Демиденко, </a:t>
                      </a:r>
                      <a:endParaRPr lang="uk-UA" sz="16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-1270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доцентка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кафедри  теорії і перекладу англійської мови, начальниця відділу академічної мобільності ДНВР: 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розвиток і унормування партнерських взаємодій (включаючи проєкти) та обмінів в сфері гендерної рівності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463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І.В. Сімашко,</a:t>
                      </a:r>
                      <a:endParaRPr lang="uk-UA" sz="16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-1270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начальниця відділу інноваційних технологій в освіті: 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завдання Плану дій 4.3.4., 4.7.1.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 </a:t>
                      </a:r>
                      <a:endParaRPr lang="uk-UA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411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Функції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0270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32250"/>
              </p:ext>
            </p:extLst>
          </p:nvPr>
        </p:nvGraphicFramePr>
        <p:xfrm>
          <a:off x="107504" y="1419622"/>
          <a:ext cx="8928992" cy="2609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113812153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1129185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Є.О. Довгопол,</a:t>
                      </a:r>
                      <a:endParaRPr lang="uk-UA" sz="16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начальниця відділу міжнародних освітніх рейтингів ДМС: 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оформлення і передача до світового ресурсу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QS GEN 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матеріалів щодо імплементації принципів гендерної рівності в КПІ ім. Ігоря Сікорського; розробка методології </a:t>
                      </a:r>
                      <a:r>
                        <a:rPr lang="uk-UA" sz="2000" b="1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рейтингування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підрозділів з питань імплементації принципів гендерної рівності і пілотний </a:t>
                      </a:r>
                      <a:r>
                        <a:rPr lang="uk-UA" sz="2000" b="1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проєкт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цій сфері в 2025-2026 роках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46368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Функції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0349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07504" y="1131590"/>
          <a:ext cx="8928992" cy="2935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1138121530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val="1129185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Ю.В. Стребкова,</a:t>
                      </a:r>
                      <a:endParaRPr lang="uk-UA" sz="16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доцентка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кафедри філософії ФСП: 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завдання Плану дій 4.1.2., 4.3.3.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463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Н.В. Семінська,</a:t>
                      </a:r>
                      <a:endParaRPr lang="uk-UA" sz="16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доцентка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кафедри прикладної гідроаеромеханіки і </a:t>
                      </a:r>
                      <a:r>
                        <a:rPr lang="uk-UA" sz="20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механотроніки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НН ММІ: 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завдання Плану дій 4.6.1., 4.6.2., 4.7.1.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411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Є.П. Чвертко,</a:t>
                      </a:r>
                      <a:endParaRPr lang="uk-UA" sz="1600" b="1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20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доцентка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ІМЗ </a:t>
                      </a:r>
                      <a:r>
                        <a:rPr lang="uk-UA" sz="2000" b="1" dirty="0" err="1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ім.Є.О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Патона: 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робота із керівником робочої групи з організаційних питань, зокрема, – щодо </a:t>
                      </a:r>
                      <a:r>
                        <a:rPr lang="uk-UA" sz="2000" b="1" dirty="0" err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оргзабезпечення</a:t>
                      </a: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виконання Стратегічної цілі № 4</a:t>
                      </a:r>
                      <a:r>
                        <a:rPr lang="uk-UA" sz="2000" b="1" dirty="0">
                          <a:solidFill>
                            <a:srgbClr val="0066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endParaRPr lang="uk-UA" sz="1600" b="1" dirty="0">
                        <a:solidFill>
                          <a:srgbClr val="0066FF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15611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1234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ahoma" pitchFamily="34" charset="0"/>
                <a:cs typeface="Arial" charset="0"/>
              </a:rPr>
              <a:t>Функції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7573241"/>
      </p:ext>
    </p:extLst>
  </p:cSld>
  <p:clrMapOvr>
    <a:masterClrMapping/>
  </p:clrMapOvr>
</p:sld>
</file>

<file path=ppt/theme/theme1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7578</TotalTime>
  <Words>2264</Words>
  <Application>Microsoft Office PowerPoint</Application>
  <PresentationFormat>Экран (16:9)</PresentationFormat>
  <Paragraphs>353</Paragraphs>
  <Slides>57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65" baseType="lpstr">
      <vt:lpstr>Arial</vt:lpstr>
      <vt:lpstr>Batang</vt:lpstr>
      <vt:lpstr>Calibri</vt:lpstr>
      <vt:lpstr>Exo 2</vt:lpstr>
      <vt:lpstr>Exo 2 SemiBold</vt:lpstr>
      <vt:lpstr>Tahoma</vt:lpstr>
      <vt:lpstr>Times New Roman</vt:lpstr>
      <vt:lpstr>1_Simple Light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Yevheniia Dovhopol</cp:lastModifiedBy>
  <cp:revision>961</cp:revision>
  <cp:lastPrinted>2025-03-21T09:55:37Z</cp:lastPrinted>
  <dcterms:created xsi:type="dcterms:W3CDTF">2013-09-16T06:07:07Z</dcterms:created>
  <dcterms:modified xsi:type="dcterms:W3CDTF">2025-03-24T10:16:46Z</dcterms:modified>
</cp:coreProperties>
</file>